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31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9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3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2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1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3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09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1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41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5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1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351231"/>
            <a:ext cx="559752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988058"/>
            <a:ext cx="8681719" cy="46901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ed.ted.com/lessons/how-mendel-s-pea-plants-helped-us-understand-genetics-hortensia-jimenez-diaz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INHERITANCE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6067" y="2438400"/>
            <a:ext cx="573193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PRESENTED BY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Julius.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JK TUTORS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website; http://jktutors.com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email ; info@jktutors.com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811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8"/>
              <a:ext cx="9144000" cy="6095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5686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Mendel</a:t>
            </a:r>
            <a:r>
              <a:rPr spc="25" dirty="0" smtClean="0"/>
              <a:t> </a:t>
            </a:r>
            <a:r>
              <a:rPr spc="-15" dirty="0"/>
              <a:t>discovered</a:t>
            </a:r>
            <a:r>
              <a:rPr spc="30" dirty="0"/>
              <a:t> </a:t>
            </a:r>
            <a:r>
              <a:rPr spc="-10" dirty="0"/>
              <a:t>the</a:t>
            </a:r>
            <a:r>
              <a:rPr spc="20" dirty="0"/>
              <a:t> </a:t>
            </a:r>
            <a:r>
              <a:rPr spc="-5" dirty="0"/>
              <a:t>principles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25" dirty="0"/>
              <a:t> </a:t>
            </a:r>
            <a:r>
              <a:rPr spc="-10" dirty="0"/>
              <a:t>inheritance</a:t>
            </a:r>
            <a:r>
              <a:rPr spc="50" dirty="0"/>
              <a:t> </a:t>
            </a:r>
            <a:r>
              <a:rPr spc="-10" dirty="0"/>
              <a:t>with</a:t>
            </a:r>
            <a:r>
              <a:rPr spc="10" dirty="0"/>
              <a:t> </a:t>
            </a:r>
            <a:r>
              <a:rPr spc="-15" dirty="0"/>
              <a:t>experiments</a:t>
            </a:r>
            <a:r>
              <a:rPr spc="50" dirty="0"/>
              <a:t> </a:t>
            </a:r>
            <a:r>
              <a:rPr spc="-5" dirty="0"/>
              <a:t>in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which</a:t>
            </a:r>
            <a:r>
              <a:rPr dirty="0"/>
              <a:t> </a:t>
            </a:r>
            <a:r>
              <a:rPr spc="-15" dirty="0"/>
              <a:t>large</a:t>
            </a:r>
            <a:r>
              <a:rPr spc="5" dirty="0"/>
              <a:t> </a:t>
            </a:r>
            <a:r>
              <a:rPr spc="-10" dirty="0"/>
              <a:t>numbers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5" dirty="0"/>
              <a:t>pea </a:t>
            </a:r>
            <a:r>
              <a:rPr spc="-10" dirty="0"/>
              <a:t>plants</a:t>
            </a:r>
            <a:r>
              <a:rPr spc="10" dirty="0"/>
              <a:t> </a:t>
            </a:r>
            <a:r>
              <a:rPr spc="-15" dirty="0"/>
              <a:t>were</a:t>
            </a:r>
            <a:r>
              <a:rPr spc="5" dirty="0"/>
              <a:t> </a:t>
            </a:r>
            <a:r>
              <a:rPr spc="-10" dirty="0"/>
              <a:t>crossed.</a:t>
            </a:r>
          </a:p>
        </p:txBody>
      </p:sp>
      <p:sp>
        <p:nvSpPr>
          <p:cNvPr id="6" name="object 6"/>
          <p:cNvSpPr/>
          <p:nvPr/>
        </p:nvSpPr>
        <p:spPr>
          <a:xfrm>
            <a:off x="228600" y="1002791"/>
            <a:ext cx="5562600" cy="5017135"/>
          </a:xfrm>
          <a:custGeom>
            <a:avLst/>
            <a:gdLst/>
            <a:ahLst/>
            <a:cxnLst/>
            <a:rect l="l" t="t" r="r" b="b"/>
            <a:pathLst>
              <a:path w="5562600" h="5017135">
                <a:moveTo>
                  <a:pt x="5562600" y="0"/>
                </a:moveTo>
                <a:lnTo>
                  <a:pt x="0" y="0"/>
                </a:lnTo>
                <a:lnTo>
                  <a:pt x="0" y="5017008"/>
                </a:lnTo>
                <a:lnTo>
                  <a:pt x="5562600" y="5017008"/>
                </a:lnTo>
                <a:lnTo>
                  <a:pt x="55626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1019682"/>
            <a:ext cx="526732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06375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Offspring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inherit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many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traits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from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their</a:t>
            </a:r>
            <a:r>
              <a:rPr sz="2000" b="1" spc="-10" dirty="0">
                <a:latin typeface="Calibri"/>
                <a:cs typeface="Calibri"/>
              </a:rPr>
              <a:t> parents,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but the specific </a:t>
            </a:r>
            <a:r>
              <a:rPr sz="2000" b="1" spc="-5" dirty="0">
                <a:latin typeface="Calibri"/>
                <a:cs typeface="Calibri"/>
              </a:rPr>
              <a:t>details </a:t>
            </a:r>
            <a:r>
              <a:rPr sz="2000" b="1" dirty="0">
                <a:latin typeface="Calibri"/>
                <a:cs typeface="Calibri"/>
              </a:rPr>
              <a:t>of </a:t>
            </a:r>
            <a:r>
              <a:rPr sz="2000" b="1" spc="-5" dirty="0">
                <a:latin typeface="Calibri"/>
                <a:cs typeface="Calibri"/>
              </a:rPr>
              <a:t>inheritance eluded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scientists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for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centuries: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Early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theories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assumed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simple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blending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traits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two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parents…</a:t>
            </a:r>
            <a:endParaRPr sz="2000" dirty="0">
              <a:latin typeface="Calibri"/>
              <a:cs typeface="Calibri"/>
            </a:endParaRPr>
          </a:p>
          <a:p>
            <a:pPr marL="299085" marR="31178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b="1" spc="-5" dirty="0">
                <a:latin typeface="Calibri"/>
                <a:cs typeface="Calibri"/>
              </a:rPr>
              <a:t>Aristotle </a:t>
            </a:r>
            <a:r>
              <a:rPr sz="2000" spc="-5" dirty="0">
                <a:latin typeface="Calibri"/>
                <a:cs typeface="Calibri"/>
              </a:rPr>
              <a:t>noticed that </a:t>
            </a:r>
            <a:r>
              <a:rPr sz="2000" spc="-10" dirty="0">
                <a:latin typeface="Calibri"/>
                <a:cs typeface="Calibri"/>
              </a:rPr>
              <a:t>offspring </a:t>
            </a:r>
            <a:r>
              <a:rPr sz="2000" spc="-5" dirty="0">
                <a:latin typeface="Calibri"/>
                <a:cs typeface="Calibri"/>
              </a:rPr>
              <a:t>sometimes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looked more </a:t>
            </a:r>
            <a:r>
              <a:rPr sz="2000" spc="-20" dirty="0">
                <a:latin typeface="Calibri"/>
                <a:cs typeface="Calibri"/>
              </a:rPr>
              <a:t>like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one</a:t>
            </a:r>
            <a:r>
              <a:rPr sz="2000" spc="-10" dirty="0">
                <a:latin typeface="Calibri"/>
                <a:cs typeface="Calibri"/>
              </a:rPr>
              <a:t> parent</a:t>
            </a:r>
            <a:r>
              <a:rPr sz="2000" dirty="0">
                <a:latin typeface="Calibri"/>
                <a:cs typeface="Calibri"/>
              </a:rPr>
              <a:t> than the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other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sometimes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even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more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like</a:t>
            </a:r>
            <a:r>
              <a:rPr sz="2000" dirty="0">
                <a:latin typeface="Calibri"/>
                <a:cs typeface="Calibri"/>
              </a:rPr>
              <a:t> a </a:t>
            </a:r>
            <a:r>
              <a:rPr sz="2000" spc="-10" dirty="0">
                <a:latin typeface="Calibri"/>
                <a:cs typeface="Calibri"/>
              </a:rPr>
              <a:t>grandparent</a:t>
            </a:r>
            <a:endParaRPr sz="2000" dirty="0">
              <a:latin typeface="Calibri"/>
              <a:cs typeface="Calibri"/>
            </a:endParaRPr>
          </a:p>
          <a:p>
            <a:pPr marL="299085" marR="33020" indent="-28702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In 1866,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Gregor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Mendel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published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pea </a:t>
            </a:r>
            <a:r>
              <a:rPr sz="2000" spc="-10" dirty="0">
                <a:latin typeface="Calibri"/>
                <a:cs typeface="Calibri"/>
              </a:rPr>
              <a:t>plant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cross-breeding </a:t>
            </a:r>
            <a:r>
              <a:rPr sz="2000" spc="-10" dirty="0">
                <a:latin typeface="Calibri"/>
                <a:cs typeface="Calibri"/>
              </a:rPr>
              <a:t>experiments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that showed</a:t>
            </a:r>
            <a:r>
              <a:rPr sz="2000" spc="-10" dirty="0">
                <a:latin typeface="Calibri"/>
                <a:cs typeface="Calibri"/>
              </a:rPr>
              <a:t> traits </a:t>
            </a:r>
            <a:r>
              <a:rPr sz="2000" spc="-5" dirty="0">
                <a:latin typeface="Calibri"/>
                <a:cs typeface="Calibri"/>
              </a:rPr>
              <a:t> being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inherited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5" dirty="0">
                <a:latin typeface="Calibri"/>
                <a:cs typeface="Calibri"/>
              </a:rPr>
              <a:t>specific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patterns</a:t>
            </a:r>
            <a:endParaRPr sz="20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His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work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largely</a:t>
            </a:r>
            <a:r>
              <a:rPr sz="2000" spc="-5" dirty="0">
                <a:latin typeface="Calibri"/>
                <a:cs typeface="Calibri"/>
              </a:rPr>
              <a:t> ignored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until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early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1900s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 </a:t>
            </a:r>
            <a:r>
              <a:rPr sz="2000" spc="-10" dirty="0">
                <a:latin typeface="Calibri"/>
                <a:cs typeface="Calibri"/>
              </a:rPr>
              <a:t>was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rediscovered,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replicated,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became</a:t>
            </a:r>
            <a:r>
              <a:rPr sz="2000" dirty="0">
                <a:latin typeface="Calibri"/>
                <a:cs typeface="Calibri"/>
              </a:rPr>
              <a:t> the </a:t>
            </a:r>
            <a:r>
              <a:rPr sz="2000" spc="-10" dirty="0">
                <a:latin typeface="Calibri"/>
                <a:cs typeface="Calibri"/>
              </a:rPr>
              <a:t>foundation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modern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genetics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54240" y="797051"/>
            <a:ext cx="1804416" cy="21747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9144000" y="0"/>
                </a:moveTo>
                <a:lnTo>
                  <a:pt x="0" y="0"/>
                </a:lnTo>
                <a:lnTo>
                  <a:pt x="0" y="762000"/>
                </a:lnTo>
                <a:lnTo>
                  <a:pt x="9144000" y="762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5686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Mendel</a:t>
            </a:r>
            <a:r>
              <a:rPr spc="25" dirty="0" smtClean="0"/>
              <a:t> </a:t>
            </a:r>
            <a:r>
              <a:rPr spc="-15" dirty="0"/>
              <a:t>discovered</a:t>
            </a:r>
            <a:r>
              <a:rPr spc="30" dirty="0"/>
              <a:t> </a:t>
            </a:r>
            <a:r>
              <a:rPr spc="-10" dirty="0"/>
              <a:t>the</a:t>
            </a:r>
            <a:r>
              <a:rPr spc="20" dirty="0"/>
              <a:t> </a:t>
            </a:r>
            <a:r>
              <a:rPr spc="-5" dirty="0"/>
              <a:t>principles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25" dirty="0"/>
              <a:t> </a:t>
            </a:r>
            <a:r>
              <a:rPr spc="-10" dirty="0"/>
              <a:t>inheritance</a:t>
            </a:r>
            <a:r>
              <a:rPr spc="50" dirty="0"/>
              <a:t> </a:t>
            </a:r>
            <a:r>
              <a:rPr spc="-10" dirty="0"/>
              <a:t>with</a:t>
            </a:r>
            <a:r>
              <a:rPr spc="10" dirty="0"/>
              <a:t> </a:t>
            </a:r>
            <a:r>
              <a:rPr spc="-15" dirty="0"/>
              <a:t>experiments</a:t>
            </a:r>
            <a:r>
              <a:rPr spc="50" dirty="0"/>
              <a:t> </a:t>
            </a:r>
            <a:r>
              <a:rPr spc="-5" dirty="0"/>
              <a:t>in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which</a:t>
            </a:r>
            <a:r>
              <a:rPr dirty="0"/>
              <a:t> </a:t>
            </a:r>
            <a:r>
              <a:rPr spc="-15" dirty="0"/>
              <a:t>large</a:t>
            </a:r>
            <a:r>
              <a:rPr spc="5" dirty="0"/>
              <a:t> </a:t>
            </a:r>
            <a:r>
              <a:rPr spc="-10" dirty="0"/>
              <a:t>numbers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5" dirty="0"/>
              <a:t>pea </a:t>
            </a:r>
            <a:r>
              <a:rPr spc="-10" dirty="0"/>
              <a:t>plants</a:t>
            </a:r>
            <a:r>
              <a:rPr spc="10" dirty="0"/>
              <a:t> </a:t>
            </a:r>
            <a:r>
              <a:rPr spc="-15" dirty="0"/>
              <a:t>were</a:t>
            </a:r>
            <a:r>
              <a:rPr spc="5" dirty="0"/>
              <a:t> </a:t>
            </a:r>
            <a:r>
              <a:rPr spc="-10" dirty="0"/>
              <a:t>crossed.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9850" y="831850"/>
          <a:ext cx="8991599" cy="2362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Hybrid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Parent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Plant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Cross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Offspring</a:t>
                      </a:r>
                      <a:r>
                        <a:rPr sz="2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Phenotypes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Ratio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spc="-40" dirty="0">
                          <a:latin typeface="Calibri"/>
                          <a:cs typeface="Calibri"/>
                        </a:rPr>
                        <a:t>Tall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stem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2000" spc="4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Dwarf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stem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787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Tall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277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Dwarf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2.84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Round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seed</a:t>
                      </a:r>
                      <a:r>
                        <a:rPr sz="2000" spc="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2000" spc="4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Wrinkled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seed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5474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Round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1850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Wrinkled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2.96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2000" spc="-30" dirty="0">
                          <a:latin typeface="Calibri"/>
                          <a:cs typeface="Calibri"/>
                        </a:rPr>
                        <a:t>Yellow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peas</a:t>
                      </a:r>
                      <a:r>
                        <a:rPr sz="2000" spc="4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2000" spc="4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Green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peas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6022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Yellow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2001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Green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3.01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Purple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flowers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2000" spc="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White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flowers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705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Purple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224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White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3.15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54939" y="3400171"/>
            <a:ext cx="482536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Mendel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noticed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certain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versions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trait,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such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 </a:t>
            </a:r>
            <a:r>
              <a:rPr sz="2000" spc="-5" dirty="0">
                <a:latin typeface="Calibri"/>
                <a:cs typeface="Calibri"/>
              </a:rPr>
              <a:t>tall height,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round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seeds,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yellow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color, 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purple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flowers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would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always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show-up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 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cross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with</a:t>
            </a:r>
            <a:r>
              <a:rPr sz="2000" dirty="0">
                <a:latin typeface="Calibri"/>
                <a:cs typeface="Calibri"/>
              </a:rPr>
              <a:t> a </a:t>
            </a:r>
            <a:r>
              <a:rPr sz="2000" spc="-10" dirty="0">
                <a:latin typeface="Calibri"/>
                <a:cs typeface="Calibri"/>
              </a:rPr>
              <a:t>purebred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plant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b="1" dirty="0">
                <a:latin typeface="Calibri"/>
                <a:cs typeface="Calibri"/>
              </a:rPr>
              <a:t>He </a:t>
            </a:r>
            <a:r>
              <a:rPr sz="2000" b="1" spc="-5" dirty="0">
                <a:latin typeface="Calibri"/>
                <a:cs typeface="Calibri"/>
              </a:rPr>
              <a:t>called </a:t>
            </a:r>
            <a:r>
              <a:rPr sz="2000" b="1" dirty="0">
                <a:latin typeface="Calibri"/>
                <a:cs typeface="Calibri"/>
              </a:rPr>
              <a:t>these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DOMINANT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versions</a:t>
            </a:r>
            <a:r>
              <a:rPr sz="2000" b="1" dirty="0">
                <a:latin typeface="Calibri"/>
                <a:cs typeface="Calibri"/>
              </a:rPr>
              <a:t> of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 </a:t>
            </a:r>
            <a:r>
              <a:rPr sz="2000" b="1" spc="-10" dirty="0">
                <a:latin typeface="Calibri"/>
                <a:cs typeface="Calibri"/>
              </a:rPr>
              <a:t>gene,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ALLELE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939" y="5229225"/>
            <a:ext cx="493966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15" dirty="0">
                <a:latin typeface="Calibri"/>
                <a:cs typeface="Calibri"/>
              </a:rPr>
              <a:t> versions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trait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only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showed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hybrid </a:t>
            </a:r>
            <a:r>
              <a:rPr sz="2000" spc="-10" dirty="0">
                <a:latin typeface="Calibri"/>
                <a:cs typeface="Calibri"/>
              </a:rPr>
              <a:t>crosses </a:t>
            </a:r>
            <a:r>
              <a:rPr sz="2000" dirty="0">
                <a:latin typeface="Calibri"/>
                <a:cs typeface="Calibri"/>
              </a:rPr>
              <a:t>or </a:t>
            </a:r>
            <a:r>
              <a:rPr sz="2000" spc="-5" dirty="0">
                <a:latin typeface="Calibri"/>
                <a:cs typeface="Calibri"/>
              </a:rPr>
              <a:t>when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5" dirty="0">
                <a:latin typeface="Calibri"/>
                <a:cs typeface="Calibri"/>
              </a:rPr>
              <a:t>‘dominant </a:t>
            </a:r>
            <a:r>
              <a:rPr sz="2000" spc="5" dirty="0">
                <a:latin typeface="Calibri"/>
                <a:cs typeface="Calibri"/>
              </a:rPr>
              <a:t>trait’ </a:t>
            </a:r>
            <a:r>
              <a:rPr sz="2000" spc="-10" dirty="0">
                <a:latin typeface="Calibri"/>
                <a:cs typeface="Calibri"/>
              </a:rPr>
              <a:t>was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not </a:t>
            </a:r>
            <a:r>
              <a:rPr sz="2000" spc="-10" dirty="0">
                <a:latin typeface="Calibri"/>
                <a:cs typeface="Calibri"/>
              </a:rPr>
              <a:t>present </a:t>
            </a:r>
            <a:r>
              <a:rPr sz="2000" dirty="0">
                <a:latin typeface="Calibri"/>
                <a:cs typeface="Calibri"/>
              </a:rPr>
              <a:t>in either </a:t>
            </a:r>
            <a:r>
              <a:rPr sz="2000" spc="-10" dirty="0">
                <a:latin typeface="Calibri"/>
                <a:cs typeface="Calibri"/>
              </a:rPr>
              <a:t>parent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b="1" dirty="0">
                <a:latin typeface="Calibri"/>
                <a:cs typeface="Calibri"/>
              </a:rPr>
              <a:t>He </a:t>
            </a:r>
            <a:r>
              <a:rPr sz="2000" b="1" spc="-5" dirty="0">
                <a:latin typeface="Calibri"/>
                <a:cs typeface="Calibri"/>
              </a:rPr>
              <a:t>called </a:t>
            </a:r>
            <a:r>
              <a:rPr sz="2000" b="1" dirty="0">
                <a:latin typeface="Calibri"/>
                <a:cs typeface="Calibri"/>
              </a:rPr>
              <a:t>these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RECESSIVE</a:t>
            </a:r>
            <a:r>
              <a:rPr sz="2000" b="1" dirty="0">
                <a:latin typeface="Calibri"/>
                <a:cs typeface="Calibri"/>
              </a:rPr>
              <a:t> alleles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75401" y="6223812"/>
            <a:ext cx="31330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</a:pP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http://ed.ted.com/lessons/how-mendel-s-pea-plants- </a:t>
            </a:r>
            <a:r>
              <a:rPr sz="1100" spc="-2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helped-us-understand-genetics-hortensia-jimenez-diaz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0" y="3453384"/>
            <a:ext cx="3691128" cy="27736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781800"/>
            <a:chOff x="0" y="0"/>
            <a:chExt cx="9144000" cy="678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1" y="761998"/>
              <a:ext cx="9012936" cy="60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5686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Mendel</a:t>
            </a:r>
            <a:r>
              <a:rPr spc="25" dirty="0" smtClean="0"/>
              <a:t> </a:t>
            </a:r>
            <a:r>
              <a:rPr spc="-15" dirty="0"/>
              <a:t>discovered</a:t>
            </a:r>
            <a:r>
              <a:rPr spc="30" dirty="0"/>
              <a:t> </a:t>
            </a:r>
            <a:r>
              <a:rPr spc="-10" dirty="0"/>
              <a:t>the</a:t>
            </a:r>
            <a:r>
              <a:rPr spc="20" dirty="0"/>
              <a:t> </a:t>
            </a:r>
            <a:r>
              <a:rPr spc="-5" dirty="0"/>
              <a:t>principles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25" dirty="0"/>
              <a:t> </a:t>
            </a:r>
            <a:r>
              <a:rPr spc="-10" dirty="0"/>
              <a:t>inheritance</a:t>
            </a:r>
            <a:r>
              <a:rPr spc="50" dirty="0"/>
              <a:t> </a:t>
            </a:r>
            <a:r>
              <a:rPr spc="-10" dirty="0"/>
              <a:t>with</a:t>
            </a:r>
            <a:r>
              <a:rPr spc="10" dirty="0"/>
              <a:t> </a:t>
            </a:r>
            <a:r>
              <a:rPr spc="-15" dirty="0"/>
              <a:t>experiments</a:t>
            </a:r>
            <a:r>
              <a:rPr spc="50" dirty="0"/>
              <a:t> </a:t>
            </a:r>
            <a:r>
              <a:rPr spc="-5" dirty="0"/>
              <a:t>in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which</a:t>
            </a:r>
            <a:r>
              <a:rPr dirty="0"/>
              <a:t> </a:t>
            </a:r>
            <a:r>
              <a:rPr spc="-15" dirty="0"/>
              <a:t>large</a:t>
            </a:r>
            <a:r>
              <a:rPr spc="5" dirty="0"/>
              <a:t> </a:t>
            </a:r>
            <a:r>
              <a:rPr spc="-10" dirty="0"/>
              <a:t>numbers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5" dirty="0"/>
              <a:t>pea </a:t>
            </a:r>
            <a:r>
              <a:rPr spc="-10" dirty="0"/>
              <a:t>plants</a:t>
            </a:r>
            <a:r>
              <a:rPr spc="10" dirty="0"/>
              <a:t> </a:t>
            </a:r>
            <a:r>
              <a:rPr spc="-15" dirty="0"/>
              <a:t>were</a:t>
            </a:r>
            <a:r>
              <a:rPr spc="5" dirty="0"/>
              <a:t> </a:t>
            </a:r>
            <a:r>
              <a:rPr spc="-10" dirty="0"/>
              <a:t>crossed.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1066800"/>
            </a:xfrm>
            <a:custGeom>
              <a:avLst/>
              <a:gdLst/>
              <a:ahLst/>
              <a:cxnLst/>
              <a:rect l="l" t="t" r="r" b="b"/>
              <a:pathLst>
                <a:path w="9144000" h="1066800">
                  <a:moveTo>
                    <a:pt x="91440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9144000" y="1066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9483" y="1057654"/>
              <a:ext cx="2604516" cy="580034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8739" y="16255"/>
            <a:ext cx="8819515" cy="6553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2" algn="just">
              <a:lnSpc>
                <a:spcPct val="100000"/>
              </a:lnSpc>
              <a:spcBef>
                <a:spcPts val="95"/>
              </a:spcBef>
              <a:tabLst>
                <a:tab pos="649605" algn="l"/>
              </a:tabLst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Gametes are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haploid so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contain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one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allele of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each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gene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3.4.4 Fusion </a:t>
            </a:r>
            <a:r>
              <a:rPr sz="2200" b="1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gametes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results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in diploid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zygotes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two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alleles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of each gene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may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be the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same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allele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different</a:t>
            </a:r>
            <a:r>
              <a:rPr sz="22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alleles</a:t>
            </a:r>
            <a:endParaRPr sz="2200" dirty="0">
              <a:latin typeface="Calibri"/>
              <a:cs typeface="Calibri"/>
            </a:endParaRPr>
          </a:p>
          <a:p>
            <a:pPr marL="165100" marR="2777490">
              <a:lnSpc>
                <a:spcPct val="100000"/>
              </a:lnSpc>
              <a:spcBef>
                <a:spcPts val="1760"/>
              </a:spcBef>
            </a:pPr>
            <a:r>
              <a:rPr sz="2400" b="1" spc="-10" dirty="0">
                <a:latin typeface="Calibri"/>
                <a:cs typeface="Calibri"/>
              </a:rPr>
              <a:t>Gametes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haploid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contain </a:t>
            </a:r>
            <a:r>
              <a:rPr sz="2400" spc="-5" dirty="0">
                <a:latin typeface="Calibri"/>
                <a:cs typeface="Calibri"/>
              </a:rPr>
              <a:t>one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copy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 each </a:t>
            </a:r>
            <a:r>
              <a:rPr sz="2400" spc="-10" dirty="0">
                <a:latin typeface="Calibri"/>
                <a:cs typeface="Calibri"/>
              </a:rPr>
              <a:t>chromosome </a:t>
            </a:r>
            <a:r>
              <a:rPr sz="2400" dirty="0">
                <a:latin typeface="Calibri"/>
                <a:cs typeface="Calibri"/>
              </a:rPr>
              <a:t>– and </a:t>
            </a:r>
            <a:r>
              <a:rPr sz="2400" spc="-20" dirty="0">
                <a:latin typeface="Calibri"/>
                <a:cs typeface="Calibri"/>
              </a:rPr>
              <a:t>therefore </a:t>
            </a:r>
            <a:r>
              <a:rPr sz="2400" spc="-5" dirty="0">
                <a:latin typeface="Calibri"/>
                <a:cs typeface="Calibri"/>
              </a:rPr>
              <a:t>one </a:t>
            </a:r>
            <a:r>
              <a:rPr sz="2400" dirty="0">
                <a:latin typeface="Calibri"/>
                <a:cs typeface="Calibri"/>
              </a:rPr>
              <a:t>allele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gene: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 dirty="0">
              <a:latin typeface="Calibri"/>
              <a:cs typeface="Calibri"/>
            </a:endParaRPr>
          </a:p>
          <a:p>
            <a:pPr marL="165100" marR="282829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When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male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female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gametes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fuse</a:t>
            </a:r>
            <a:r>
              <a:rPr sz="2000" dirty="0">
                <a:latin typeface="Calibri"/>
                <a:cs typeface="Calibri"/>
              </a:rPr>
              <a:t> 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fertilization</a:t>
            </a:r>
            <a:r>
              <a:rPr sz="2000" spc="-10" dirty="0">
                <a:latin typeface="Calibri"/>
                <a:cs typeface="Calibri"/>
              </a:rPr>
              <a:t>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resultant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diploid cell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5" dirty="0">
                <a:latin typeface="Calibri"/>
                <a:cs typeface="Calibri"/>
              </a:rPr>
              <a:t>called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Zygote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5" dirty="0">
                <a:latin typeface="Calibri"/>
                <a:cs typeface="Calibri"/>
              </a:rPr>
              <a:t>will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have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two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5" dirty="0">
                <a:latin typeface="Calibri"/>
                <a:cs typeface="Calibri"/>
              </a:rPr>
              <a:t> gene,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from</a:t>
            </a:r>
            <a:r>
              <a:rPr sz="2000" dirty="0">
                <a:latin typeface="Calibri"/>
                <a:cs typeface="Calibri"/>
              </a:rPr>
              <a:t> each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parent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 dirty="0">
              <a:latin typeface="Calibri"/>
              <a:cs typeface="Calibri"/>
            </a:endParaRPr>
          </a:p>
          <a:p>
            <a:pPr marL="165100" marR="268287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Many </a:t>
            </a:r>
            <a:r>
              <a:rPr sz="2000" spc="-5" dirty="0">
                <a:latin typeface="Calibri"/>
                <a:cs typeface="Calibri"/>
              </a:rPr>
              <a:t>genes </a:t>
            </a:r>
            <a:r>
              <a:rPr sz="2000" spc="-20" dirty="0">
                <a:latin typeface="Calibri"/>
                <a:cs typeface="Calibri"/>
              </a:rPr>
              <a:t>have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two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alleles,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Mendel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observed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often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dominant,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recessive,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producing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three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possible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genotypes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Calibri"/>
              <a:cs typeface="Calibri"/>
            </a:endParaRPr>
          </a:p>
          <a:p>
            <a:pPr marL="508000" lvl="3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507365" algn="l"/>
                <a:tab pos="508000" algn="l"/>
              </a:tabLst>
            </a:pPr>
            <a:r>
              <a:rPr sz="3200" b="1" dirty="0">
                <a:latin typeface="Calibri"/>
                <a:cs typeface="Calibri"/>
              </a:rPr>
              <a:t>AA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Homozygous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(dominant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phenotype)</a:t>
            </a:r>
          </a:p>
          <a:p>
            <a:pPr marL="508000" lvl="3" indent="-342900">
              <a:lnSpc>
                <a:spcPct val="100000"/>
              </a:lnSpc>
              <a:buFont typeface="Arial MT"/>
              <a:buChar char="•"/>
              <a:tabLst>
                <a:tab pos="507365" algn="l"/>
                <a:tab pos="508000" algn="l"/>
              </a:tabLst>
            </a:pPr>
            <a:r>
              <a:rPr sz="3200" b="1" dirty="0">
                <a:latin typeface="Calibri"/>
                <a:cs typeface="Calibri"/>
              </a:rPr>
              <a:t>Aa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Heterozygous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(dominant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phenotype)</a:t>
            </a:r>
          </a:p>
          <a:p>
            <a:pPr marL="508000" lvl="3" indent="-342900">
              <a:lnSpc>
                <a:spcPct val="100000"/>
              </a:lnSpc>
              <a:buFont typeface="Arial MT"/>
              <a:buChar char="•"/>
              <a:tabLst>
                <a:tab pos="507365" algn="l"/>
                <a:tab pos="508000" algn="l"/>
              </a:tabLst>
            </a:pPr>
            <a:r>
              <a:rPr sz="3200" b="1" dirty="0">
                <a:latin typeface="Calibri"/>
                <a:cs typeface="Calibri"/>
              </a:rPr>
              <a:t>aa</a:t>
            </a:r>
            <a:r>
              <a:rPr sz="3200" b="1" spc="-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</a:t>
            </a:r>
            <a:r>
              <a:rPr sz="2000" spc="-5" dirty="0">
                <a:latin typeface="Calibri"/>
                <a:cs typeface="Calibri"/>
              </a:rPr>
              <a:t>Hom</a:t>
            </a:r>
            <a:r>
              <a:rPr sz="2000" spc="-30" dirty="0">
                <a:latin typeface="Calibri"/>
                <a:cs typeface="Calibri"/>
              </a:rPr>
              <a:t>o</a:t>
            </a:r>
            <a:r>
              <a:rPr sz="2000" spc="-15" dirty="0">
                <a:latin typeface="Calibri"/>
                <a:cs typeface="Calibri"/>
              </a:rPr>
              <a:t>z</a:t>
            </a:r>
            <a:r>
              <a:rPr sz="2000" spc="-20" dirty="0">
                <a:latin typeface="Calibri"/>
                <a:cs typeface="Calibri"/>
              </a:rPr>
              <a:t>yg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eces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35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spc="-2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eces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35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5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enoty</a:t>
            </a:r>
            <a:r>
              <a:rPr sz="2000" spc="-5" dirty="0">
                <a:latin typeface="Calibri"/>
                <a:cs typeface="Calibri"/>
              </a:rPr>
              <a:t>pe)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9144000" y="0"/>
                </a:moveTo>
                <a:lnTo>
                  <a:pt x="0" y="0"/>
                </a:lnTo>
                <a:lnTo>
                  <a:pt x="0" y="762000"/>
                </a:lnTo>
                <a:lnTo>
                  <a:pt x="9144000" y="762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65568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The</a:t>
            </a:r>
            <a:r>
              <a:rPr spc="10" dirty="0" smtClean="0"/>
              <a:t> </a:t>
            </a:r>
            <a:r>
              <a:rPr spc="-15" dirty="0"/>
              <a:t>two</a:t>
            </a:r>
            <a:r>
              <a:rPr spc="25" dirty="0"/>
              <a:t> </a:t>
            </a:r>
            <a:r>
              <a:rPr spc="-5" dirty="0"/>
              <a:t>alleles</a:t>
            </a:r>
            <a:r>
              <a:rPr spc="20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10" dirty="0"/>
              <a:t>each</a:t>
            </a:r>
            <a:r>
              <a:rPr spc="15" dirty="0"/>
              <a:t> </a:t>
            </a:r>
            <a:r>
              <a:rPr spc="-15" dirty="0"/>
              <a:t>gene</a:t>
            </a:r>
            <a:r>
              <a:rPr dirty="0"/>
              <a:t> </a:t>
            </a:r>
            <a:r>
              <a:rPr spc="-20" dirty="0"/>
              <a:t>separate</a:t>
            </a:r>
            <a:r>
              <a:rPr spc="50" dirty="0"/>
              <a:t> </a:t>
            </a:r>
            <a:r>
              <a:rPr spc="-20" dirty="0"/>
              <a:t>into</a:t>
            </a:r>
            <a:r>
              <a:rPr spc="20" dirty="0"/>
              <a:t> </a:t>
            </a:r>
            <a:r>
              <a:rPr spc="-15" dirty="0"/>
              <a:t>different</a:t>
            </a:r>
            <a:r>
              <a:rPr spc="25" dirty="0"/>
              <a:t> </a:t>
            </a:r>
            <a:r>
              <a:rPr spc="-5" dirty="0"/>
              <a:t>haploid</a:t>
            </a:r>
            <a:r>
              <a:rPr spc="15" dirty="0"/>
              <a:t> </a:t>
            </a:r>
            <a:r>
              <a:rPr spc="-15" dirty="0"/>
              <a:t>daughter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nuclei</a:t>
            </a:r>
            <a:r>
              <a:rPr spc="-30" dirty="0"/>
              <a:t> </a:t>
            </a:r>
            <a:r>
              <a:rPr spc="-5" dirty="0"/>
              <a:t>during</a:t>
            </a:r>
            <a:r>
              <a:rPr spc="-20" dirty="0"/>
              <a:t> </a:t>
            </a:r>
            <a:r>
              <a:rPr spc="-5" dirty="0"/>
              <a:t>meiosis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6806" y="761998"/>
            <a:ext cx="6577193" cy="60959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4939" y="1922780"/>
            <a:ext cx="3393440" cy="2954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Since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Meiosis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involves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reduction </a:t>
            </a:r>
            <a:r>
              <a:rPr sz="2000" i="1" spc="-5" dirty="0">
                <a:latin typeface="Calibri"/>
                <a:cs typeface="Calibri"/>
              </a:rPr>
              <a:t>division</a:t>
            </a:r>
            <a:r>
              <a:rPr sz="2000" spc="-5" dirty="0">
                <a:latin typeface="Calibri"/>
                <a:cs typeface="Calibri"/>
              </a:rPr>
              <a:t>, each haploid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gamete </a:t>
            </a:r>
            <a:r>
              <a:rPr sz="2000" spc="-5" dirty="0">
                <a:latin typeface="Calibri"/>
                <a:cs typeface="Calibri"/>
              </a:rPr>
              <a:t>gets only one 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two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that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parent</a:t>
            </a:r>
            <a:r>
              <a:rPr sz="2000" spc="-5" dirty="0">
                <a:latin typeface="Calibri"/>
                <a:cs typeface="Calibri"/>
              </a:rPr>
              <a:t> has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gene. </a:t>
            </a:r>
            <a:r>
              <a:rPr sz="2000" dirty="0">
                <a:latin typeface="Calibri"/>
                <a:cs typeface="Calibri"/>
              </a:rPr>
              <a:t>Which </a:t>
            </a:r>
            <a:r>
              <a:rPr sz="2000" spc="-5" dirty="0">
                <a:latin typeface="Calibri"/>
                <a:cs typeface="Calibri"/>
              </a:rPr>
              <a:t>allele </a:t>
            </a:r>
            <a:r>
              <a:rPr sz="2000" dirty="0">
                <a:latin typeface="Calibri"/>
                <a:cs typeface="Calibri"/>
              </a:rPr>
              <a:t>each </a:t>
            </a:r>
            <a:r>
              <a:rPr sz="2000" spc="-15" dirty="0">
                <a:latin typeface="Calibri"/>
                <a:cs typeface="Calibri"/>
              </a:rPr>
              <a:t>sex </a:t>
            </a:r>
            <a:r>
              <a:rPr sz="2000" dirty="0">
                <a:latin typeface="Calibri"/>
                <a:cs typeface="Calibri"/>
              </a:rPr>
              <a:t>cell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receives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b="1" i="1" spc="-5" dirty="0">
                <a:latin typeface="Calibri"/>
                <a:cs typeface="Calibri"/>
              </a:rPr>
              <a:t>random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i="1" spc="-5" dirty="0">
                <a:latin typeface="Calibri"/>
                <a:cs typeface="Calibri"/>
              </a:rPr>
              <a:t>i.e. </a:t>
            </a:r>
            <a:r>
              <a:rPr sz="1800" i="1" dirty="0">
                <a:latin typeface="Calibri"/>
                <a:cs typeface="Calibri"/>
              </a:rPr>
              <a:t>if the 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father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heterozygous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for</a:t>
            </a:r>
            <a:r>
              <a:rPr sz="1800" i="1" dirty="0">
                <a:latin typeface="Calibri"/>
                <a:cs typeface="Calibri"/>
              </a:rPr>
              <a:t> a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gene, 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half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of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his sperm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will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contain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 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dominant</a:t>
            </a:r>
            <a:r>
              <a:rPr sz="1800" i="1" spc="-5" dirty="0">
                <a:latin typeface="Calibri"/>
                <a:cs typeface="Calibri"/>
              </a:rPr>
              <a:t> allele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and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the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other </a:t>
            </a:r>
            <a:r>
              <a:rPr sz="1800" i="1" spc="-10" dirty="0">
                <a:latin typeface="Calibri"/>
                <a:cs typeface="Calibri"/>
              </a:rPr>
              <a:t>half </a:t>
            </a:r>
            <a:r>
              <a:rPr sz="1800" i="1" spc="-5" dirty="0">
                <a:latin typeface="Calibri"/>
                <a:cs typeface="Calibri"/>
              </a:rPr>
              <a:t> will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have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5" dirty="0">
                <a:latin typeface="Calibri"/>
                <a:cs typeface="Calibri"/>
              </a:rPr>
              <a:t> recessive</a:t>
            </a:r>
            <a:r>
              <a:rPr sz="1800" spc="-5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191" y="0"/>
            <a:ext cx="9169400" cy="6871970"/>
            <a:chOff x="-12191" y="0"/>
            <a:chExt cx="9169400" cy="6871970"/>
          </a:xfrm>
        </p:grpSpPr>
        <p:sp>
          <p:nvSpPr>
            <p:cNvPr id="3" name="object 3"/>
            <p:cNvSpPr/>
            <p:nvPr/>
          </p:nvSpPr>
          <p:spPr>
            <a:xfrm>
              <a:off x="153162" y="6096761"/>
              <a:ext cx="8990965" cy="761365"/>
            </a:xfrm>
            <a:custGeom>
              <a:avLst/>
              <a:gdLst/>
              <a:ahLst/>
              <a:cxnLst/>
              <a:rect l="l" t="t" r="r" b="b"/>
              <a:pathLst>
                <a:path w="8990965" h="761365">
                  <a:moveTo>
                    <a:pt x="8990838" y="761235"/>
                  </a:moveTo>
                  <a:lnTo>
                    <a:pt x="8990838" y="0"/>
                  </a:lnTo>
                  <a:lnTo>
                    <a:pt x="0" y="0"/>
                  </a:lnTo>
                  <a:lnTo>
                    <a:pt x="0" y="761235"/>
                  </a:lnTo>
                  <a:lnTo>
                    <a:pt x="8990838" y="7612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162" y="6096761"/>
              <a:ext cx="8990965" cy="761365"/>
            </a:xfrm>
            <a:custGeom>
              <a:avLst/>
              <a:gdLst/>
              <a:ahLst/>
              <a:cxnLst/>
              <a:rect l="l" t="t" r="r" b="b"/>
              <a:pathLst>
                <a:path w="8990965" h="761365">
                  <a:moveTo>
                    <a:pt x="8990838" y="0"/>
                  </a:moveTo>
                  <a:lnTo>
                    <a:pt x="0" y="0"/>
                  </a:lnTo>
                  <a:lnTo>
                    <a:pt x="0" y="761235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" y="762761"/>
              <a:ext cx="2019300" cy="6096000"/>
            </a:xfrm>
            <a:custGeom>
              <a:avLst/>
              <a:gdLst/>
              <a:ahLst/>
              <a:cxnLst/>
              <a:rect l="l" t="t" r="r" b="b"/>
              <a:pathLst>
                <a:path w="2019300" h="6096000">
                  <a:moveTo>
                    <a:pt x="2019300" y="0"/>
                  </a:moveTo>
                  <a:lnTo>
                    <a:pt x="0" y="0"/>
                  </a:lnTo>
                  <a:lnTo>
                    <a:pt x="0" y="6096000"/>
                  </a:lnTo>
                  <a:lnTo>
                    <a:pt x="2019300" y="6096000"/>
                  </a:lnTo>
                  <a:lnTo>
                    <a:pt x="2019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2" y="762761"/>
              <a:ext cx="2019300" cy="6096000"/>
            </a:xfrm>
            <a:custGeom>
              <a:avLst/>
              <a:gdLst/>
              <a:ahLst/>
              <a:cxnLst/>
              <a:rect l="l" t="t" r="r" b="b"/>
              <a:pathLst>
                <a:path w="2019300" h="6096000">
                  <a:moveTo>
                    <a:pt x="0" y="6096000"/>
                  </a:moveTo>
                  <a:lnTo>
                    <a:pt x="2019300" y="6096000"/>
                  </a:lnTo>
                  <a:lnTo>
                    <a:pt x="2019300" y="0"/>
                  </a:lnTo>
                  <a:lnTo>
                    <a:pt x="0" y="0"/>
                  </a:lnTo>
                  <a:lnTo>
                    <a:pt x="0" y="60960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9300" y="762000"/>
              <a:ext cx="7124699" cy="548030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8036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mtClean="0"/>
              <a:t> </a:t>
            </a:r>
            <a:r>
              <a:rPr spc="-15" dirty="0"/>
              <a:t>Dominant</a:t>
            </a:r>
            <a:r>
              <a:rPr spc="30" dirty="0"/>
              <a:t> </a:t>
            </a:r>
            <a:r>
              <a:rPr spc="-5" dirty="0"/>
              <a:t>alleles</a:t>
            </a:r>
            <a:r>
              <a:rPr spc="25" dirty="0"/>
              <a:t> </a:t>
            </a:r>
            <a:r>
              <a:rPr spc="-10" dirty="0"/>
              <a:t>mask</a:t>
            </a:r>
            <a:r>
              <a:rPr spc="5" dirty="0"/>
              <a:t> </a:t>
            </a:r>
            <a:r>
              <a:rPr spc="-10" dirty="0"/>
              <a:t>the</a:t>
            </a:r>
            <a:r>
              <a:rPr spc="20" dirty="0"/>
              <a:t> </a:t>
            </a:r>
            <a:r>
              <a:rPr spc="-15" dirty="0"/>
              <a:t>effects</a:t>
            </a:r>
            <a:r>
              <a:rPr spc="20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5" dirty="0"/>
              <a:t>recessive</a:t>
            </a:r>
            <a:r>
              <a:rPr spc="35" dirty="0"/>
              <a:t> </a:t>
            </a:r>
            <a:r>
              <a:rPr spc="-5" dirty="0"/>
              <a:t>alleles</a:t>
            </a:r>
            <a:r>
              <a:rPr spc="25" dirty="0"/>
              <a:t> </a:t>
            </a:r>
            <a:r>
              <a:rPr spc="-5" dirty="0"/>
              <a:t>but co-dominant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alleles</a:t>
            </a:r>
            <a:r>
              <a:rPr dirty="0"/>
              <a:t> </a:t>
            </a:r>
            <a:r>
              <a:rPr spc="-20" dirty="0"/>
              <a:t>have</a:t>
            </a:r>
            <a:r>
              <a:rPr spc="5" dirty="0"/>
              <a:t> </a:t>
            </a:r>
            <a:r>
              <a:rPr spc="-15" dirty="0"/>
              <a:t>joint</a:t>
            </a:r>
            <a:r>
              <a:rPr spc="5" dirty="0"/>
              <a:t> </a:t>
            </a:r>
            <a:r>
              <a:rPr spc="-15" dirty="0"/>
              <a:t>effects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4939" y="875792"/>
            <a:ext cx="3438525" cy="5238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Dominant</a:t>
            </a:r>
            <a:r>
              <a:rPr sz="22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alleles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always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show </a:t>
            </a:r>
            <a:r>
              <a:rPr sz="2200" spc="-4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encoded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trait,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when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present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in an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organism (they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mask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recessive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alleles)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 marR="64135" algn="just">
              <a:lnSpc>
                <a:spcPct val="100000"/>
              </a:lnSpc>
              <a:spcBef>
                <a:spcPts val="5"/>
              </a:spcBef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Recessive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alleles only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express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their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encoded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traits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when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other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alleles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present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Calibri"/>
              <a:cs typeface="Calibri"/>
            </a:endParaRPr>
          </a:p>
          <a:p>
            <a:pPr marL="355600" marR="32766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Dominant</a:t>
            </a:r>
            <a:r>
              <a:rPr sz="18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alleles</a:t>
            </a:r>
            <a:r>
              <a:rPr sz="1800" i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code for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 functional</a:t>
            </a:r>
            <a:r>
              <a:rPr sz="18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proteins,</a:t>
            </a:r>
            <a:r>
              <a:rPr sz="18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while </a:t>
            </a:r>
            <a:r>
              <a:rPr sz="18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recessive</a:t>
            </a:r>
            <a:r>
              <a:rPr sz="18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alleles</a:t>
            </a:r>
            <a:r>
              <a:rPr sz="1800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code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non- </a:t>
            </a:r>
            <a:r>
              <a:rPr sz="1800" i="1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functional</a:t>
            </a:r>
            <a:r>
              <a:rPr sz="1800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proteins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Calibri"/>
              <a:cs typeface="Calibri"/>
            </a:endParaRPr>
          </a:p>
          <a:p>
            <a:pPr marL="12700" marR="158115" algn="just">
              <a:lnSpc>
                <a:spcPct val="100000"/>
              </a:lnSpc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Codominant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alleles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joint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effects</a:t>
            </a:r>
            <a:r>
              <a:rPr sz="2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both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4939" y="6089091"/>
            <a:ext cx="10293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ese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t*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9751" y="6270142"/>
            <a:ext cx="52152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5"/>
              </a:spcBef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*Patterns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inheritance,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Codominance,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follow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Mendel’s</a:t>
            </a:r>
            <a:endParaRPr sz="1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observations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called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Non-Mendelian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inheritance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patterns.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781800"/>
            <a:chOff x="0" y="0"/>
            <a:chExt cx="9144000" cy="678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" y="761998"/>
              <a:ext cx="9130284" cy="60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Construct</a:t>
            </a:r>
            <a:r>
              <a:rPr spc="30" dirty="0" smtClean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5" y="769618"/>
              <a:ext cx="9081516" cy="608837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Construct</a:t>
            </a:r>
            <a:r>
              <a:rPr spc="30" dirty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666230"/>
            <a:chOff x="0" y="0"/>
            <a:chExt cx="9144000" cy="66662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" y="761998"/>
              <a:ext cx="9128760" cy="590411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Construct</a:t>
            </a:r>
            <a:r>
              <a:rPr spc="30" dirty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637655"/>
            <a:chOff x="0" y="0"/>
            <a:chExt cx="9144000" cy="6637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55" y="761998"/>
              <a:ext cx="9093708" cy="58756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Construct</a:t>
            </a:r>
            <a:r>
              <a:rPr spc="30" dirty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8"/>
              <a:ext cx="9127236" cy="6096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Construct</a:t>
            </a:r>
            <a:r>
              <a:rPr spc="30" dirty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815" y="761998"/>
              <a:ext cx="9015984" cy="6095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Construct</a:t>
            </a:r>
            <a:r>
              <a:rPr spc="30" dirty="0" smtClean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" y="761998"/>
              <a:ext cx="9037320" cy="6095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Construct</a:t>
            </a:r>
            <a:r>
              <a:rPr spc="30" dirty="0" smtClean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1" y="761998"/>
              <a:ext cx="9108947" cy="6095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Construct</a:t>
            </a:r>
            <a:r>
              <a:rPr spc="30" dirty="0" smtClean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8"/>
              <a:ext cx="9144000" cy="6095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Construct</a:t>
            </a:r>
            <a:r>
              <a:rPr spc="30" dirty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" y="761998"/>
              <a:ext cx="9130284" cy="6095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250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Construct</a:t>
            </a:r>
            <a:r>
              <a:rPr spc="30" dirty="0"/>
              <a:t> </a:t>
            </a:r>
            <a:r>
              <a:rPr spc="-15" dirty="0"/>
              <a:t>Punnett</a:t>
            </a:r>
            <a:r>
              <a:rPr spc="30" dirty="0"/>
              <a:t> </a:t>
            </a:r>
            <a:r>
              <a:rPr spc="-10" dirty="0"/>
              <a:t>grids</a:t>
            </a:r>
            <a:r>
              <a:rPr spc="5" dirty="0"/>
              <a:t> </a:t>
            </a:r>
            <a:r>
              <a:rPr spc="-10" dirty="0"/>
              <a:t>(squares)</a:t>
            </a:r>
            <a:r>
              <a:rPr spc="15" dirty="0"/>
              <a:t> </a:t>
            </a:r>
            <a:r>
              <a:rPr spc="-15" dirty="0"/>
              <a:t>for</a:t>
            </a:r>
            <a:r>
              <a:rPr spc="30" dirty="0"/>
              <a:t> </a:t>
            </a:r>
            <a:r>
              <a:rPr spc="-10" dirty="0"/>
              <a:t>predicting</a:t>
            </a:r>
            <a:r>
              <a:rPr spc="20" dirty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15" dirty="0"/>
              <a:t>outcomes</a:t>
            </a:r>
            <a:r>
              <a:rPr spc="5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monohybrid</a:t>
            </a:r>
            <a:r>
              <a:rPr spc="-5" dirty="0"/>
              <a:t> </a:t>
            </a:r>
            <a:r>
              <a:rPr spc="-15" dirty="0"/>
              <a:t>genetic</a:t>
            </a:r>
            <a:r>
              <a:rPr spc="5" dirty="0"/>
              <a:t> </a:t>
            </a:r>
            <a:r>
              <a:rPr spc="-10" dirty="0"/>
              <a:t>crosses.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9144000" y="0"/>
                </a:moveTo>
                <a:lnTo>
                  <a:pt x="0" y="0"/>
                </a:lnTo>
                <a:lnTo>
                  <a:pt x="0" y="762000"/>
                </a:lnTo>
                <a:lnTo>
                  <a:pt x="9144000" y="762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0" y="914400"/>
            <a:ext cx="3505200" cy="57820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16255"/>
            <a:ext cx="8250555" cy="32848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Construct</a:t>
            </a:r>
            <a:r>
              <a:rPr sz="2200" b="1" spc="3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Punnett</a:t>
            </a:r>
            <a:r>
              <a:rPr sz="22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grids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(squares)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2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predicting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outcomes</a:t>
            </a:r>
            <a:r>
              <a:rPr sz="22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monohybrid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genetic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crosses.</a:t>
            </a:r>
            <a:endParaRPr sz="2200" dirty="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  <a:spcBef>
                <a:spcPts val="1900"/>
              </a:spcBef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Mendelian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monohybrid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cross:</a:t>
            </a:r>
            <a:endParaRPr sz="2400" dirty="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  <a:spcBef>
                <a:spcPts val="2115"/>
              </a:spcBef>
              <a:tabLst>
                <a:tab pos="2960370" algn="l"/>
                <a:tab pos="3486785" algn="l"/>
                <a:tab pos="3858895" algn="l"/>
              </a:tabLst>
            </a:pPr>
            <a:r>
              <a:rPr sz="2400" spc="-5" dirty="0">
                <a:latin typeface="Calibri"/>
                <a:cs typeface="Calibri"/>
              </a:rPr>
              <a:t>F1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Parent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Genotypes:	</a:t>
            </a:r>
            <a:r>
              <a:rPr sz="3200" b="1" dirty="0">
                <a:latin typeface="Calibri"/>
                <a:cs typeface="Calibri"/>
              </a:rPr>
              <a:t>Tt	x	</a:t>
            </a:r>
            <a:r>
              <a:rPr sz="3200" b="1" spc="-5" dirty="0">
                <a:latin typeface="Calibri"/>
                <a:cs typeface="Calibri"/>
              </a:rPr>
              <a:t>Tt</a:t>
            </a:r>
            <a:endParaRPr sz="3200" dirty="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  <a:spcBef>
                <a:spcPts val="5"/>
              </a:spcBef>
              <a:tabLst>
                <a:tab pos="3085465" algn="l"/>
                <a:tab pos="3841115" algn="l"/>
                <a:tab pos="4211955" algn="l"/>
              </a:tabLst>
            </a:pPr>
            <a:r>
              <a:rPr sz="2400" spc="-5" dirty="0">
                <a:latin typeface="Calibri"/>
                <a:cs typeface="Calibri"/>
              </a:rPr>
              <a:t>F1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Parent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Phenotypes:	</a:t>
            </a:r>
            <a:r>
              <a:rPr sz="3200" b="1" spc="-60" dirty="0">
                <a:latin typeface="Calibri"/>
                <a:cs typeface="Calibri"/>
              </a:rPr>
              <a:t>Tall	</a:t>
            </a:r>
            <a:r>
              <a:rPr sz="3200" b="1" dirty="0">
                <a:latin typeface="Calibri"/>
                <a:cs typeface="Calibri"/>
              </a:rPr>
              <a:t>x	</a:t>
            </a:r>
            <a:r>
              <a:rPr sz="3200" b="1" spc="-60" dirty="0">
                <a:latin typeface="Calibri"/>
                <a:cs typeface="Calibri"/>
              </a:rPr>
              <a:t>Tall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50" dirty="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</a:pPr>
            <a:r>
              <a:rPr sz="2400" spc="-15" dirty="0">
                <a:latin typeface="Calibri"/>
                <a:cs typeface="Calibri"/>
              </a:rPr>
              <a:t>Offspring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Genotype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Ratio: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5355" y="3269360"/>
            <a:ext cx="1238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1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2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4557" y="3371469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Calibri"/>
                <a:cs typeface="Calibri"/>
              </a:rPr>
              <a:t>(TT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tt)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128896"/>
            <a:ext cx="3370579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0"/>
              </a:lnSpc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Offspring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Phenotype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Ratio:</a:t>
            </a:r>
            <a:endParaRPr sz="2400">
              <a:latin typeface="Calibri"/>
              <a:cs typeface="Calibri"/>
            </a:endParaRPr>
          </a:p>
          <a:p>
            <a:pPr marL="216535">
              <a:lnSpc>
                <a:spcPts val="3820"/>
              </a:lnSpc>
              <a:tabLst>
                <a:tab pos="1202690" algn="l"/>
              </a:tabLst>
            </a:pPr>
            <a:r>
              <a:rPr sz="3200" b="1" dirty="0">
                <a:latin typeface="Calibri"/>
                <a:cs typeface="Calibri"/>
              </a:rPr>
              <a:t>3 :</a:t>
            </a:r>
            <a:r>
              <a:rPr sz="3200" b="1" spc="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	</a:t>
            </a:r>
            <a:r>
              <a:rPr sz="2400" spc="-45" dirty="0">
                <a:latin typeface="Calibri"/>
                <a:cs typeface="Calibri"/>
              </a:rPr>
              <a:t>(Tall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Dwarf)*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i="1" spc="-10" dirty="0">
                <a:latin typeface="Calibri"/>
                <a:cs typeface="Calibri"/>
              </a:rPr>
              <a:t>*Just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as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Mendel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observed!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9144000" y="0"/>
                </a:moveTo>
                <a:lnTo>
                  <a:pt x="0" y="0"/>
                </a:lnTo>
                <a:lnTo>
                  <a:pt x="0" y="762000"/>
                </a:lnTo>
                <a:lnTo>
                  <a:pt x="9144000" y="762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339" y="16255"/>
            <a:ext cx="8301355" cy="32848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Construct</a:t>
            </a:r>
            <a:r>
              <a:rPr sz="2200" b="1" spc="3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Punnett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grids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(squares)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predicting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outcomes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endParaRPr sz="22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monohybrid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genetic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crosses.</a:t>
            </a:r>
            <a:endParaRPr sz="2200" dirty="0">
              <a:latin typeface="Calibri"/>
              <a:cs typeface="Calibri"/>
            </a:endParaRPr>
          </a:p>
          <a:p>
            <a:pPr marL="190500">
              <a:lnSpc>
                <a:spcPct val="100000"/>
              </a:lnSpc>
              <a:spcBef>
                <a:spcPts val="1900"/>
              </a:spcBef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Non-Mendelian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monohybrid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cross:</a:t>
            </a:r>
            <a:endParaRPr sz="2400" dirty="0">
              <a:latin typeface="Calibri"/>
              <a:cs typeface="Calibri"/>
            </a:endParaRPr>
          </a:p>
          <a:p>
            <a:pPr marL="190500">
              <a:lnSpc>
                <a:spcPct val="100000"/>
              </a:lnSpc>
              <a:spcBef>
                <a:spcPts val="2115"/>
              </a:spcBef>
              <a:tabLst>
                <a:tab pos="2985770" algn="l"/>
              </a:tabLst>
            </a:pPr>
            <a:r>
              <a:rPr sz="2400" spc="-5" dirty="0">
                <a:latin typeface="Calibri"/>
                <a:cs typeface="Calibri"/>
              </a:rPr>
              <a:t>F1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Parent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Genotypes:	</a:t>
            </a:r>
            <a:r>
              <a:rPr sz="3200" b="1" spc="5" dirty="0">
                <a:latin typeface="Calibri"/>
                <a:cs typeface="Calibri"/>
              </a:rPr>
              <a:t>C</a:t>
            </a:r>
            <a:r>
              <a:rPr sz="3150" b="1" spc="7" baseline="25132" dirty="0">
                <a:latin typeface="Calibri"/>
                <a:cs typeface="Calibri"/>
              </a:rPr>
              <a:t>R</a:t>
            </a:r>
            <a:r>
              <a:rPr sz="3200" b="1" spc="5" dirty="0">
                <a:latin typeface="Calibri"/>
                <a:cs typeface="Calibri"/>
              </a:rPr>
              <a:t>C</a:t>
            </a:r>
            <a:r>
              <a:rPr sz="3150" b="1" spc="7" baseline="25132" dirty="0">
                <a:latin typeface="Calibri"/>
                <a:cs typeface="Calibri"/>
              </a:rPr>
              <a:t>W</a:t>
            </a:r>
            <a:r>
              <a:rPr sz="3150" b="1" spc="337" baseline="25132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x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5" dirty="0">
                <a:latin typeface="Calibri"/>
                <a:cs typeface="Calibri"/>
              </a:rPr>
              <a:t>C</a:t>
            </a:r>
            <a:r>
              <a:rPr sz="3150" b="1" spc="7" baseline="25132" dirty="0">
                <a:latin typeface="Calibri"/>
                <a:cs typeface="Calibri"/>
              </a:rPr>
              <a:t>R</a:t>
            </a:r>
            <a:r>
              <a:rPr sz="3200" b="1" spc="5" dirty="0">
                <a:latin typeface="Calibri"/>
                <a:cs typeface="Calibri"/>
              </a:rPr>
              <a:t>C</a:t>
            </a:r>
            <a:r>
              <a:rPr sz="3150" b="1" spc="7" baseline="25132" dirty="0">
                <a:latin typeface="Calibri"/>
                <a:cs typeface="Calibri"/>
              </a:rPr>
              <a:t>W</a:t>
            </a:r>
            <a:endParaRPr sz="3150" baseline="25132" dirty="0">
              <a:latin typeface="Calibri"/>
              <a:cs typeface="Calibri"/>
            </a:endParaRPr>
          </a:p>
          <a:p>
            <a:pPr marL="190500">
              <a:lnSpc>
                <a:spcPct val="100000"/>
              </a:lnSpc>
              <a:spcBef>
                <a:spcPts val="5"/>
              </a:spcBef>
              <a:tabLst>
                <a:tab pos="3110865" algn="l"/>
                <a:tab pos="4022725" algn="l"/>
                <a:tab pos="4394200" algn="l"/>
              </a:tabLst>
            </a:pPr>
            <a:r>
              <a:rPr sz="2400" spc="-5" dirty="0">
                <a:latin typeface="Calibri"/>
                <a:cs typeface="Calibri"/>
              </a:rPr>
              <a:t>F1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Parent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Phenotypes:	</a:t>
            </a:r>
            <a:r>
              <a:rPr sz="3200" b="1" spc="-5" dirty="0">
                <a:latin typeface="Calibri"/>
                <a:cs typeface="Calibri"/>
              </a:rPr>
              <a:t>Pink	</a:t>
            </a:r>
            <a:r>
              <a:rPr sz="3200" b="1" dirty="0">
                <a:latin typeface="Calibri"/>
                <a:cs typeface="Calibri"/>
              </a:rPr>
              <a:t>x	</a:t>
            </a:r>
            <a:r>
              <a:rPr sz="3200" b="1" spc="-5" dirty="0">
                <a:latin typeface="Calibri"/>
                <a:cs typeface="Calibri"/>
              </a:rPr>
              <a:t>Pink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50" dirty="0">
              <a:latin typeface="Calibri"/>
              <a:cs typeface="Calibri"/>
            </a:endParaRPr>
          </a:p>
          <a:p>
            <a:pPr marL="190500">
              <a:lnSpc>
                <a:spcPct val="100000"/>
              </a:lnSpc>
            </a:pPr>
            <a:r>
              <a:rPr sz="2400" spc="-15" dirty="0">
                <a:latin typeface="Calibri"/>
                <a:cs typeface="Calibri"/>
              </a:rPr>
              <a:t>Offspring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Genotype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Ratio: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355" y="3269360"/>
            <a:ext cx="1238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1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2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9157" y="3371469"/>
            <a:ext cx="2539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(C</a:t>
            </a:r>
            <a:r>
              <a:rPr sz="2400" spc="-7" baseline="24305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C</a:t>
            </a:r>
            <a:r>
              <a:rPr sz="2400" spc="-7" baseline="24305" dirty="0">
                <a:latin typeface="Calibri"/>
                <a:cs typeface="Calibri"/>
              </a:rPr>
              <a:t>R</a:t>
            </a:r>
            <a:r>
              <a:rPr sz="2400" spc="240" baseline="24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spc="-15" baseline="24305" dirty="0">
                <a:latin typeface="Calibri"/>
                <a:cs typeface="Calibri"/>
              </a:rPr>
              <a:t>R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spc="-15" baseline="24305" dirty="0">
                <a:latin typeface="Calibri"/>
                <a:cs typeface="Calibri"/>
              </a:rPr>
              <a:t>W</a:t>
            </a:r>
            <a:r>
              <a:rPr sz="2400" spc="232" baseline="24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spc="-15" baseline="24305" dirty="0">
                <a:latin typeface="Calibri"/>
                <a:cs typeface="Calibri"/>
              </a:rPr>
              <a:t>W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spc="-15" baseline="24305" dirty="0">
                <a:latin typeface="Calibri"/>
                <a:cs typeface="Calibri"/>
              </a:rPr>
              <a:t>W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128896"/>
            <a:ext cx="33705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Offspring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Phenotype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Ratio: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355" y="4488256"/>
            <a:ext cx="12388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1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2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24557" y="4590364"/>
            <a:ext cx="2397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(Red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Pink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White)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8759" y="797050"/>
            <a:ext cx="3825240" cy="598474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382000" y="5056632"/>
            <a:ext cx="152400" cy="262255"/>
          </a:xfrm>
          <a:prstGeom prst="rect">
            <a:avLst/>
          </a:prstGeom>
          <a:solidFill>
            <a:srgbClr val="FF99CC"/>
          </a:solidFill>
        </p:spPr>
        <p:txBody>
          <a:bodyPr vert="horz" wrap="square" lIns="0" tIns="38100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300"/>
              </a:spcBef>
            </a:pPr>
            <a:r>
              <a:rPr sz="1100" dirty="0">
                <a:latin typeface="Calibri"/>
                <a:cs typeface="Calibri"/>
              </a:rPr>
              <a:t>R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33398"/>
              <a:ext cx="9143999" cy="63245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533400"/>
            </a:xfrm>
            <a:custGeom>
              <a:avLst/>
              <a:gdLst/>
              <a:ahLst/>
              <a:cxnLst/>
              <a:rect l="l" t="t" r="r" b="b"/>
              <a:pathLst>
                <a:path w="9144000" h="533400">
                  <a:moveTo>
                    <a:pt x="91440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9144000" y="533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685800"/>
              <a:ext cx="5334000" cy="5539740"/>
            </a:xfrm>
            <a:custGeom>
              <a:avLst/>
              <a:gdLst/>
              <a:ahLst/>
              <a:cxnLst/>
              <a:rect l="l" t="t" r="r" b="b"/>
              <a:pathLst>
                <a:path w="5334000" h="5539740">
                  <a:moveTo>
                    <a:pt x="5334000" y="0"/>
                  </a:moveTo>
                  <a:lnTo>
                    <a:pt x="0" y="0"/>
                  </a:lnTo>
                  <a:lnTo>
                    <a:pt x="0" y="5539740"/>
                  </a:lnTo>
                  <a:lnTo>
                    <a:pt x="5334000" y="5539740"/>
                  </a:lnTo>
                  <a:lnTo>
                    <a:pt x="5334000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8739" y="16255"/>
            <a:ext cx="5304790" cy="6106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Inheritance</a:t>
            </a:r>
            <a:r>
              <a:rPr sz="22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ABO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blood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groups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 dirty="0">
              <a:latin typeface="Calibri"/>
              <a:cs typeface="Calibri"/>
            </a:endParaRPr>
          </a:p>
          <a:p>
            <a:pPr marL="165100" marR="508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When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surgeons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started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performing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human </a:t>
            </a:r>
            <a:r>
              <a:rPr sz="2200" spc="-5" dirty="0">
                <a:latin typeface="Calibri"/>
                <a:cs typeface="Calibri"/>
              </a:rPr>
              <a:t> blood</a:t>
            </a:r>
            <a:r>
              <a:rPr sz="2200" spc="-10" dirty="0">
                <a:latin typeface="Calibri"/>
                <a:cs typeface="Calibri"/>
              </a:rPr>
              <a:t> transfusions </a:t>
            </a:r>
            <a:r>
              <a:rPr sz="2200" spc="-5" dirty="0">
                <a:latin typeface="Calibri"/>
                <a:cs typeface="Calibri"/>
              </a:rPr>
              <a:t>in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 mid-1800s,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they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were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very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risky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procedure.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Doctors</a:t>
            </a:r>
            <a:r>
              <a:rPr sz="2200" spc="-5" dirty="0">
                <a:latin typeface="Calibri"/>
                <a:cs typeface="Calibri"/>
              </a:rPr>
              <a:t> noticed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that sometimes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blood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transfusion was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successful,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while other times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 </a:t>
            </a:r>
            <a:r>
              <a:rPr sz="2200" spc="-10" dirty="0">
                <a:latin typeface="Calibri"/>
                <a:cs typeface="Calibri"/>
              </a:rPr>
              <a:t>transfused </a:t>
            </a:r>
            <a:r>
              <a:rPr sz="2200" spc="-5" dirty="0">
                <a:latin typeface="Calibri"/>
                <a:cs typeface="Calibri"/>
              </a:rPr>
              <a:t> blood </a:t>
            </a:r>
            <a:r>
              <a:rPr sz="2200" spc="-10" dirty="0">
                <a:latin typeface="Calibri"/>
                <a:cs typeface="Calibri"/>
              </a:rPr>
              <a:t>clumped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up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(clotted)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inside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patient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and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killed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them.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 dirty="0">
              <a:latin typeface="Calibri"/>
              <a:cs typeface="Calibri"/>
            </a:endParaRPr>
          </a:p>
          <a:p>
            <a:pPr marL="165100" marR="635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It </a:t>
            </a:r>
            <a:r>
              <a:rPr sz="2200" spc="-10" dirty="0">
                <a:latin typeface="Calibri"/>
                <a:cs typeface="Calibri"/>
              </a:rPr>
              <a:t>was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not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until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early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1900s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that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scientists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discovered </a:t>
            </a:r>
            <a:r>
              <a:rPr sz="2200" spc="-10" dirty="0">
                <a:latin typeface="Calibri"/>
                <a:cs typeface="Calibri"/>
              </a:rPr>
              <a:t>humans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have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different </a:t>
            </a:r>
            <a:r>
              <a:rPr sz="2200" spc="-15" dirty="0">
                <a:latin typeface="Calibri"/>
                <a:cs typeface="Calibri"/>
              </a:rPr>
              <a:t> glycoproteins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on </a:t>
            </a:r>
            <a:r>
              <a:rPr sz="2200" spc="-10" dirty="0">
                <a:latin typeface="Calibri"/>
                <a:cs typeface="Calibri"/>
              </a:rPr>
              <a:t>their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red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blood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cells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that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give</a:t>
            </a:r>
            <a:r>
              <a:rPr sz="2200" spc="-5" dirty="0">
                <a:latin typeface="Calibri"/>
                <a:cs typeface="Calibri"/>
              </a:rPr>
              <a:t> them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different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blood types.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Since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immune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system</a:t>
            </a:r>
            <a:r>
              <a:rPr sz="2200" spc="1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only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recognizes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certain </a:t>
            </a:r>
            <a:r>
              <a:rPr sz="2200" spc="-5" dirty="0">
                <a:latin typeface="Calibri"/>
                <a:cs typeface="Calibri"/>
              </a:rPr>
              <a:t> blood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types,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immune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cells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patients </a:t>
            </a:r>
            <a:r>
              <a:rPr sz="2200" spc="-5" dirty="0">
                <a:latin typeface="Calibri"/>
                <a:cs typeface="Calibri"/>
              </a:rPr>
              <a:t> who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got mismatched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blood</a:t>
            </a:r>
            <a:r>
              <a:rPr sz="2200" spc="-10" dirty="0">
                <a:latin typeface="Calibri"/>
                <a:cs typeface="Calibri"/>
              </a:rPr>
              <a:t> would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attack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and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destroy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‘foreign’ </a:t>
            </a:r>
            <a:r>
              <a:rPr sz="2200" spc="-5" dirty="0">
                <a:latin typeface="Calibri"/>
                <a:cs typeface="Calibri"/>
              </a:rPr>
              <a:t>cells,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causing </a:t>
            </a:r>
            <a:r>
              <a:rPr sz="2200" spc="-5" dirty="0">
                <a:latin typeface="Calibri"/>
                <a:cs typeface="Calibri"/>
              </a:rPr>
              <a:t>clots.</a:t>
            </a:r>
            <a:endParaRPr sz="22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97067" y="490727"/>
            <a:ext cx="3647440" cy="3027045"/>
            <a:chOff x="5497067" y="490727"/>
            <a:chExt cx="3647440" cy="30270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7067" y="490727"/>
              <a:ext cx="3646932" cy="30266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2139" y="685799"/>
              <a:ext cx="3451859" cy="2438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4191000"/>
            <a:chOff x="0" y="0"/>
            <a:chExt cx="9144000" cy="4191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1567" y="533400"/>
              <a:ext cx="5714999" cy="3657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533400"/>
            </a:xfrm>
            <a:custGeom>
              <a:avLst/>
              <a:gdLst/>
              <a:ahLst/>
              <a:cxnLst/>
              <a:rect l="l" t="t" r="r" b="b"/>
              <a:pathLst>
                <a:path w="9144000" h="533400">
                  <a:moveTo>
                    <a:pt x="91440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9144000" y="533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6039" y="16255"/>
            <a:ext cx="4947285" cy="6445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b="1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Inheritance</a:t>
            </a:r>
            <a:r>
              <a:rPr sz="22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ABO</a:t>
            </a:r>
            <a:r>
              <a:rPr sz="2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blood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groups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 dirty="0">
              <a:latin typeface="Calibri"/>
              <a:cs typeface="Calibri"/>
            </a:endParaRPr>
          </a:p>
          <a:p>
            <a:pPr marL="100965" marR="207772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humans,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blood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group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determined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by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single </a:t>
            </a:r>
            <a:r>
              <a:rPr sz="2400" spc="-10" dirty="0">
                <a:latin typeface="Calibri"/>
                <a:cs typeface="Calibri"/>
              </a:rPr>
              <a:t>gene </a:t>
            </a:r>
            <a:r>
              <a:rPr sz="2400" spc="-5" dirty="0">
                <a:latin typeface="Calibri"/>
                <a:cs typeface="Calibri"/>
              </a:rPr>
              <a:t>on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Chromosome </a:t>
            </a:r>
            <a:r>
              <a:rPr sz="2400" dirty="0">
                <a:latin typeface="Calibri"/>
                <a:cs typeface="Calibri"/>
              </a:rPr>
              <a:t>9. ABO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blood </a:t>
            </a:r>
            <a:r>
              <a:rPr sz="2400" dirty="0">
                <a:latin typeface="Calibri"/>
                <a:cs typeface="Calibri"/>
              </a:rPr>
              <a:t>type is an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example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‘</a:t>
            </a:r>
            <a:r>
              <a:rPr sz="2400" i="1" dirty="0">
                <a:latin typeface="Calibri"/>
                <a:cs typeface="Calibri"/>
              </a:rPr>
              <a:t>Multiple 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Alleles</a:t>
            </a:r>
            <a:r>
              <a:rPr sz="2400" dirty="0">
                <a:latin typeface="Calibri"/>
                <a:cs typeface="Calibri"/>
              </a:rPr>
              <a:t>’ and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Codominance</a:t>
            </a:r>
            <a:r>
              <a:rPr sz="2400" spc="-5" dirty="0"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00" dirty="0">
              <a:latin typeface="Calibri"/>
              <a:cs typeface="Calibri"/>
            </a:endParaRPr>
          </a:p>
          <a:p>
            <a:pPr marL="100965">
              <a:lnSpc>
                <a:spcPts val="2845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gene </a:t>
            </a:r>
            <a:r>
              <a:rPr sz="2400" spc="-5" dirty="0">
                <a:latin typeface="Calibri"/>
                <a:cs typeface="Calibri"/>
              </a:rPr>
              <a:t>has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three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alleles:</a:t>
            </a:r>
          </a:p>
          <a:p>
            <a:pPr marL="100965" marR="43180" algn="just">
              <a:lnSpc>
                <a:spcPts val="4320"/>
              </a:lnSpc>
              <a:spcBef>
                <a:spcPts val="65"/>
              </a:spcBef>
            </a:pPr>
            <a:r>
              <a:rPr sz="3600" b="1" dirty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sz="3600" b="1" baseline="25462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3600" b="1" spc="-277" baseline="25462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: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gl</a:t>
            </a:r>
            <a:r>
              <a:rPr sz="2000" spc="-2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op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th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ti</a:t>
            </a:r>
            <a:r>
              <a:rPr sz="2000" spc="-1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(codom</a:t>
            </a:r>
            <a:r>
              <a:rPr sz="2000" spc="-15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na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t) 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3600" b="1" baseline="25462" dirty="0">
                <a:solidFill>
                  <a:srgbClr val="FF0000"/>
                </a:solidFill>
                <a:latin typeface="Calibri"/>
                <a:cs typeface="Calibri"/>
              </a:rPr>
              <a:t>B </a:t>
            </a:r>
            <a:r>
              <a:rPr sz="2400" b="1" dirty="0">
                <a:latin typeface="Calibri"/>
                <a:cs typeface="Calibri"/>
              </a:rPr>
              <a:t>: </a:t>
            </a:r>
            <a:r>
              <a:rPr sz="2000" spc="-10" dirty="0">
                <a:latin typeface="Calibri"/>
                <a:cs typeface="Calibri"/>
              </a:rPr>
              <a:t>glycoprotein </a:t>
            </a:r>
            <a:r>
              <a:rPr sz="2000" spc="-5" dirty="0">
                <a:latin typeface="Calibri"/>
                <a:cs typeface="Calibri"/>
              </a:rPr>
              <a:t>with </a:t>
            </a:r>
            <a:r>
              <a:rPr sz="2000" dirty="0">
                <a:latin typeface="Calibri"/>
                <a:cs typeface="Calibri"/>
              </a:rPr>
              <a:t>B </a:t>
            </a:r>
            <a:r>
              <a:rPr sz="2000" spc="-5" dirty="0">
                <a:latin typeface="Calibri"/>
                <a:cs typeface="Calibri"/>
              </a:rPr>
              <a:t>antigen (codominant)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i</a:t>
            </a:r>
            <a:r>
              <a:rPr sz="3600" b="1" spc="-2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: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normal </a:t>
            </a:r>
            <a:r>
              <a:rPr sz="2000" spc="-10" dirty="0">
                <a:latin typeface="Calibri"/>
                <a:cs typeface="Calibri"/>
              </a:rPr>
              <a:t>glycoprotein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(recessive)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67326" y="4466082"/>
            <a:ext cx="3725031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9144" y="0"/>
            <a:ext cx="9153525" cy="6871334"/>
            <a:chOff x="-9144" y="0"/>
            <a:chExt cx="9153525" cy="6871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0600" y="761998"/>
              <a:ext cx="4343399" cy="6095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09" y="762762"/>
              <a:ext cx="4953000" cy="6095365"/>
            </a:xfrm>
            <a:custGeom>
              <a:avLst/>
              <a:gdLst/>
              <a:ahLst/>
              <a:cxnLst/>
              <a:rect l="l" t="t" r="r" b="b"/>
              <a:pathLst>
                <a:path w="4953000" h="6095365">
                  <a:moveTo>
                    <a:pt x="4953000" y="0"/>
                  </a:moveTo>
                  <a:lnTo>
                    <a:pt x="0" y="0"/>
                  </a:lnTo>
                  <a:lnTo>
                    <a:pt x="0" y="6095236"/>
                  </a:lnTo>
                  <a:lnTo>
                    <a:pt x="4953000" y="6095236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09" y="762762"/>
              <a:ext cx="4953000" cy="6095365"/>
            </a:xfrm>
            <a:custGeom>
              <a:avLst/>
              <a:gdLst/>
              <a:ahLst/>
              <a:cxnLst/>
              <a:rect l="l" t="t" r="r" b="b"/>
              <a:pathLst>
                <a:path w="4953000" h="6095365">
                  <a:moveTo>
                    <a:pt x="4953000" y="6095236"/>
                  </a:moveTo>
                  <a:lnTo>
                    <a:pt x="4953000" y="0"/>
                  </a:lnTo>
                  <a:lnTo>
                    <a:pt x="0" y="0"/>
                  </a:lnTo>
                  <a:lnTo>
                    <a:pt x="0" y="6095236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9242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Comparison</a:t>
            </a:r>
            <a:r>
              <a:rPr spc="40" dirty="0" smtClean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5" dirty="0"/>
              <a:t>predicted</a:t>
            </a:r>
            <a:r>
              <a:rPr spc="20" dirty="0"/>
              <a:t> </a:t>
            </a:r>
            <a:r>
              <a:rPr spc="-10" dirty="0"/>
              <a:t>and</a:t>
            </a:r>
            <a:r>
              <a:rPr spc="10" dirty="0"/>
              <a:t> </a:t>
            </a:r>
            <a:r>
              <a:rPr spc="-5" dirty="0"/>
              <a:t>actual</a:t>
            </a:r>
            <a:r>
              <a:rPr spc="30" dirty="0"/>
              <a:t> </a:t>
            </a:r>
            <a:r>
              <a:rPr spc="-15" dirty="0"/>
              <a:t>outcomes</a:t>
            </a:r>
            <a:r>
              <a:rPr spc="3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10" dirty="0"/>
              <a:t>crosses</a:t>
            </a:r>
            <a:r>
              <a:rPr spc="20" dirty="0"/>
              <a:t> </a:t>
            </a:r>
            <a:r>
              <a:rPr spc="-5" dirty="0"/>
              <a:t>using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real </a:t>
            </a:r>
            <a:r>
              <a:rPr spc="-20" dirty="0"/>
              <a:t>data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1140" y="890396"/>
            <a:ext cx="38690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Mendel’s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experiments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Reginald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Punnett’s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models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allow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prediction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genetic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outcomes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in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offspring.*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1988058"/>
            <a:ext cx="3954779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25" dirty="0">
                <a:solidFill>
                  <a:srgbClr val="FFFFFF"/>
                </a:solidFill>
                <a:latin typeface="Calibri"/>
                <a:cs typeface="Calibri"/>
              </a:rPr>
              <a:t>However,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 predictions</a:t>
            </a:r>
            <a:r>
              <a:rPr sz="1800" i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8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8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always</a:t>
            </a: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match </a:t>
            </a:r>
            <a:r>
              <a:rPr sz="1800" i="1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actual</a:t>
            </a:r>
            <a:r>
              <a:rPr sz="1800" i="1" spc="-10" dirty="0">
                <a:solidFill>
                  <a:srgbClr val="FFFFFF"/>
                </a:solidFill>
                <a:latin typeface="Calibri"/>
                <a:cs typeface="Calibri"/>
              </a:rPr>
              <a:t> outcomes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example,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coin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tossed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100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times does not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always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produce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heads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and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tails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since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flip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random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event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 marR="7239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mind,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scientists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collect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large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amounts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reduce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impact of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such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random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fluctuations</a:t>
            </a:r>
            <a:r>
              <a:rPr sz="1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The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Law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Large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Numbers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(i.e.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10,000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coin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flips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show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closer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50-50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split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than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flips)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 marR="5461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Scientists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use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statistical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tests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like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T-test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 the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Chi-Squared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test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determine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results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significant, or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due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 random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chance!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6573" y="783082"/>
            <a:ext cx="2948940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32080" algn="r">
              <a:lnSpc>
                <a:spcPct val="100000"/>
              </a:lnSpc>
              <a:spcBef>
                <a:spcPts val="105"/>
              </a:spcBef>
            </a:pPr>
            <a:r>
              <a:rPr sz="1400" i="1" spc="-15" dirty="0">
                <a:solidFill>
                  <a:srgbClr val="FFFFFF"/>
                </a:solidFill>
                <a:latin typeface="Calibri"/>
                <a:cs typeface="Calibri"/>
              </a:rPr>
              <a:t>*Mendel’s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actual </a:t>
            </a: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data </a:t>
            </a:r>
            <a:r>
              <a:rPr sz="1400" i="1" dirty="0">
                <a:solidFill>
                  <a:srgbClr val="FFFFFF"/>
                </a:solidFill>
                <a:latin typeface="Calibri"/>
                <a:cs typeface="Calibri"/>
              </a:rPr>
              <a:t>were so close </a:t>
            </a: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1400" i="1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perfect 3:1 predicted ratios that </a:t>
            </a: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many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 esteemed scientists and mathematicians </a:t>
            </a:r>
            <a:r>
              <a:rPr sz="1400" i="1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proposed</a:t>
            </a:r>
            <a:r>
              <a:rPr sz="14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1400" i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he</a:t>
            </a: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might</a:t>
            </a:r>
            <a:r>
              <a:rPr sz="14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manipulated</a:t>
            </a: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4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FFFFFF"/>
                </a:solidFill>
                <a:latin typeface="Calibri"/>
                <a:cs typeface="Calibri"/>
              </a:rPr>
              <a:t>results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9144000" y="0"/>
                </a:moveTo>
                <a:lnTo>
                  <a:pt x="0" y="0"/>
                </a:lnTo>
                <a:lnTo>
                  <a:pt x="0" y="762000"/>
                </a:lnTo>
                <a:lnTo>
                  <a:pt x="9144000" y="762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0035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 </a:t>
            </a:r>
            <a:r>
              <a:rPr spc="-20" dirty="0"/>
              <a:t>Many</a:t>
            </a:r>
            <a:r>
              <a:rPr spc="5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5" dirty="0"/>
              <a:t>in</a:t>
            </a:r>
            <a:r>
              <a:rPr dirty="0"/>
              <a:t> </a:t>
            </a:r>
            <a:r>
              <a:rPr spc="-5" dirty="0"/>
              <a:t>humans</a:t>
            </a:r>
            <a:r>
              <a:rPr spc="5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dirty="0"/>
              <a:t> </a:t>
            </a:r>
            <a:r>
              <a:rPr spc="-20" dirty="0"/>
              <a:t>to</a:t>
            </a:r>
            <a:r>
              <a:rPr spc="25" dirty="0"/>
              <a:t> </a:t>
            </a:r>
            <a:r>
              <a:rPr spc="-15" dirty="0"/>
              <a:t>recessive</a:t>
            </a:r>
            <a:r>
              <a:rPr spc="25" dirty="0"/>
              <a:t> </a:t>
            </a:r>
            <a:r>
              <a:rPr spc="-5" dirty="0"/>
              <a:t>alleles</a:t>
            </a:r>
            <a:r>
              <a:rPr spc="2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autosomal</a:t>
            </a:r>
            <a:r>
              <a:rPr spc="-15" dirty="0"/>
              <a:t> </a:t>
            </a:r>
            <a:r>
              <a:rPr spc="-10" dirty="0"/>
              <a:t>genes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39" y="856234"/>
            <a:ext cx="4762500" cy="572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55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Calibri"/>
                <a:cs typeface="Calibri"/>
              </a:rPr>
              <a:t>NOTE: </a:t>
            </a:r>
            <a:r>
              <a:rPr sz="1800" dirty="0">
                <a:latin typeface="Calibri"/>
                <a:cs typeface="Calibri"/>
              </a:rPr>
              <a:t>An </a:t>
            </a:r>
            <a:r>
              <a:rPr sz="1800" b="1" spc="-5" dirty="0">
                <a:latin typeface="Calibri"/>
                <a:cs typeface="Calibri"/>
              </a:rPr>
              <a:t>autosomal </a:t>
            </a:r>
            <a:r>
              <a:rPr sz="1800" b="1" spc="-10" dirty="0">
                <a:latin typeface="Calibri"/>
                <a:cs typeface="Calibri"/>
              </a:rPr>
              <a:t>gene </a:t>
            </a:r>
            <a:r>
              <a:rPr sz="1800" spc="-5" dirty="0">
                <a:latin typeface="Calibri"/>
                <a:cs typeface="Calibri"/>
              </a:rPr>
              <a:t>is </a:t>
            </a:r>
            <a:r>
              <a:rPr sz="1800" dirty="0">
                <a:latin typeface="Calibri"/>
                <a:cs typeface="Calibri"/>
              </a:rPr>
              <a:t>a gene whose </a:t>
            </a:r>
            <a:r>
              <a:rPr sz="1800" spc="-5" dirty="0">
                <a:latin typeface="Calibri"/>
                <a:cs typeface="Calibri"/>
              </a:rPr>
              <a:t>loci is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 </a:t>
            </a:r>
            <a:r>
              <a:rPr sz="1800" spc="-5" dirty="0">
                <a:latin typeface="Calibri"/>
                <a:cs typeface="Calibri"/>
              </a:rPr>
              <a:t>autosome,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sex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chromosome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Calibri"/>
              <a:cs typeface="Calibri"/>
            </a:endParaRPr>
          </a:p>
          <a:p>
            <a:pPr marL="12700" marR="13208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A </a:t>
            </a:r>
            <a:r>
              <a:rPr sz="2000" b="1" spc="-10" dirty="0">
                <a:latin typeface="Calibri"/>
                <a:cs typeface="Calibri"/>
              </a:rPr>
              <a:t>genetic </a:t>
            </a:r>
            <a:r>
              <a:rPr sz="2000" b="1" dirty="0">
                <a:latin typeface="Calibri"/>
                <a:cs typeface="Calibri"/>
              </a:rPr>
              <a:t>disease is a </a:t>
            </a:r>
            <a:r>
              <a:rPr sz="2000" b="1" spc="-5" dirty="0">
                <a:latin typeface="Calibri"/>
                <a:cs typeface="Calibri"/>
              </a:rPr>
              <a:t>disorder caused by </a:t>
            </a:r>
            <a:r>
              <a:rPr sz="2000" b="1" dirty="0">
                <a:latin typeface="Calibri"/>
                <a:cs typeface="Calibri"/>
              </a:rPr>
              <a:t>a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gene</a:t>
            </a:r>
            <a:r>
              <a:rPr sz="2000" spc="-10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rather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than </a:t>
            </a:r>
            <a:r>
              <a:rPr sz="2000" spc="-10" dirty="0">
                <a:latin typeface="Calibri"/>
                <a:cs typeface="Calibri"/>
              </a:rPr>
              <a:t>microbes.</a:t>
            </a:r>
            <a:r>
              <a:rPr sz="2000" dirty="0">
                <a:latin typeface="Calibri"/>
                <a:cs typeface="Calibri"/>
              </a:rPr>
              <a:t> In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most</a:t>
            </a:r>
            <a:r>
              <a:rPr sz="2000" dirty="0">
                <a:latin typeface="Calibri"/>
                <a:cs typeface="Calibri"/>
              </a:rPr>
              <a:t> cases,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mutated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protein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be</a:t>
            </a:r>
            <a:r>
              <a:rPr sz="2000" spc="-10" dirty="0">
                <a:latin typeface="Calibri"/>
                <a:cs typeface="Calibri"/>
              </a:rPr>
              <a:t> altered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which </a:t>
            </a:r>
            <a:r>
              <a:rPr sz="2000" spc="-10" dirty="0">
                <a:latin typeface="Calibri"/>
                <a:cs typeface="Calibri"/>
              </a:rPr>
              <a:t>impairs </a:t>
            </a:r>
            <a:r>
              <a:rPr sz="2000" spc="-5" dirty="0">
                <a:latin typeface="Calibri"/>
                <a:cs typeface="Calibri"/>
              </a:rPr>
              <a:t>normal </a:t>
            </a:r>
            <a:r>
              <a:rPr sz="2000" dirty="0">
                <a:latin typeface="Calibri"/>
                <a:cs typeface="Calibri"/>
              </a:rPr>
              <a:t>cell / body function –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we </a:t>
            </a:r>
            <a:r>
              <a:rPr sz="2000" i="1" spc="-5" dirty="0">
                <a:latin typeface="Calibri"/>
                <a:cs typeface="Calibri"/>
              </a:rPr>
              <a:t>have already seen an </a:t>
            </a:r>
            <a:r>
              <a:rPr sz="2000" i="1" spc="-15" dirty="0">
                <a:latin typeface="Calibri"/>
                <a:cs typeface="Calibri"/>
              </a:rPr>
              <a:t>example </a:t>
            </a:r>
            <a:r>
              <a:rPr sz="2000" i="1" spc="-5" dirty="0">
                <a:latin typeface="Calibri"/>
                <a:cs typeface="Calibri"/>
              </a:rPr>
              <a:t>of this </a:t>
            </a:r>
            <a:r>
              <a:rPr sz="2000" i="1" dirty="0">
                <a:latin typeface="Calibri"/>
                <a:cs typeface="Calibri"/>
              </a:rPr>
              <a:t>in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Sickle Cell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Anemia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Calibri"/>
              <a:cs typeface="Calibri"/>
            </a:endParaRPr>
          </a:p>
          <a:p>
            <a:pPr marL="12700" marR="243204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Most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disease-causing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recessive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meaning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 </a:t>
            </a:r>
            <a:r>
              <a:rPr sz="2000" spc="-5" dirty="0">
                <a:latin typeface="Calibri"/>
                <a:cs typeface="Calibri"/>
              </a:rPr>
              <a:t>individual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must</a:t>
            </a:r>
            <a:r>
              <a:rPr sz="2000" dirty="0">
                <a:latin typeface="Calibri"/>
                <a:cs typeface="Calibri"/>
              </a:rPr>
              <a:t> inherit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both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copies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disease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actually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have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disorder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Individuals </a:t>
            </a:r>
            <a:r>
              <a:rPr sz="2000" spc="-5" dirty="0">
                <a:latin typeface="Calibri"/>
                <a:cs typeface="Calibri"/>
              </a:rPr>
              <a:t>can be </a:t>
            </a:r>
            <a:r>
              <a:rPr sz="2000" b="1" spc="-10" dirty="0">
                <a:latin typeface="Calibri"/>
                <a:cs typeface="Calibri"/>
              </a:rPr>
              <a:t>carriers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these </a:t>
            </a:r>
            <a:r>
              <a:rPr sz="2000" spc="-5" dirty="0">
                <a:latin typeface="Calibri"/>
                <a:cs typeface="Calibri"/>
              </a:rPr>
              <a:t>genetic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disorders, </a:t>
            </a:r>
            <a:r>
              <a:rPr sz="2000" dirty="0">
                <a:latin typeface="Calibri"/>
                <a:cs typeface="Calibri"/>
              </a:rPr>
              <a:t>meaning </a:t>
            </a:r>
            <a:r>
              <a:rPr sz="2000" spc="-5" dirty="0">
                <a:latin typeface="Calibri"/>
                <a:cs typeface="Calibri"/>
              </a:rPr>
              <a:t>they ‘carry’ one copy of </a:t>
            </a:r>
            <a:r>
              <a:rPr sz="2000" dirty="0">
                <a:latin typeface="Calibri"/>
                <a:cs typeface="Calibri"/>
              </a:rPr>
              <a:t> 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recessive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disease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one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that gives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them 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normal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phenotype.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838200"/>
            <a:ext cx="4053462" cy="45735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3505200"/>
            <a:chOff x="0" y="0"/>
            <a:chExt cx="9144000" cy="3505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40663"/>
              <a:ext cx="8153400" cy="276453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0035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 smtClean="0"/>
              <a:t>Many</a:t>
            </a:r>
            <a:r>
              <a:rPr spc="5" dirty="0" smtClean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5" dirty="0"/>
              <a:t>in</a:t>
            </a:r>
            <a:r>
              <a:rPr dirty="0"/>
              <a:t> </a:t>
            </a:r>
            <a:r>
              <a:rPr spc="-5" dirty="0"/>
              <a:t>humans</a:t>
            </a:r>
            <a:r>
              <a:rPr spc="5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dirty="0"/>
              <a:t> </a:t>
            </a:r>
            <a:r>
              <a:rPr spc="-20" dirty="0"/>
              <a:t>to</a:t>
            </a:r>
            <a:r>
              <a:rPr spc="25" dirty="0"/>
              <a:t> </a:t>
            </a:r>
            <a:r>
              <a:rPr spc="-15" dirty="0"/>
              <a:t>recessive</a:t>
            </a:r>
            <a:r>
              <a:rPr spc="25" dirty="0"/>
              <a:t> </a:t>
            </a:r>
            <a:r>
              <a:rPr spc="-5" dirty="0"/>
              <a:t>alleles</a:t>
            </a:r>
            <a:r>
              <a:rPr spc="2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autosomal</a:t>
            </a:r>
            <a:r>
              <a:rPr spc="-15" dirty="0"/>
              <a:t> </a:t>
            </a:r>
            <a:r>
              <a:rPr spc="-10" dirty="0"/>
              <a:t>genes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733798"/>
            <a:ext cx="7964576" cy="312419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3505200"/>
            <a:chOff x="0" y="0"/>
            <a:chExt cx="9144000" cy="3505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40663"/>
              <a:ext cx="8153400" cy="276453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0035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 </a:t>
            </a:r>
            <a:r>
              <a:rPr spc="-20" dirty="0"/>
              <a:t>Many</a:t>
            </a:r>
            <a:r>
              <a:rPr spc="5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5" dirty="0"/>
              <a:t>in</a:t>
            </a:r>
            <a:r>
              <a:rPr dirty="0"/>
              <a:t> </a:t>
            </a:r>
            <a:r>
              <a:rPr spc="-5" dirty="0"/>
              <a:t>humans</a:t>
            </a:r>
            <a:r>
              <a:rPr spc="5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dirty="0"/>
              <a:t> </a:t>
            </a:r>
            <a:r>
              <a:rPr spc="-20" dirty="0"/>
              <a:t>to</a:t>
            </a:r>
            <a:r>
              <a:rPr spc="25" dirty="0"/>
              <a:t> </a:t>
            </a:r>
            <a:r>
              <a:rPr spc="-15" dirty="0"/>
              <a:t>recessive</a:t>
            </a:r>
            <a:r>
              <a:rPr spc="25" dirty="0"/>
              <a:t> </a:t>
            </a:r>
            <a:r>
              <a:rPr spc="-5" dirty="0"/>
              <a:t>alleles</a:t>
            </a:r>
            <a:r>
              <a:rPr spc="2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autosomal</a:t>
            </a:r>
            <a:r>
              <a:rPr spc="-15" dirty="0"/>
              <a:t> </a:t>
            </a:r>
            <a:r>
              <a:rPr spc="-10" dirty="0"/>
              <a:t>genes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814570"/>
            <a:ext cx="8000999" cy="304342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5" y="761998"/>
              <a:ext cx="9098280" cy="6095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0035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 smtClean="0"/>
              <a:t>Many</a:t>
            </a:r>
            <a:r>
              <a:rPr spc="5" dirty="0" smtClean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5" dirty="0"/>
              <a:t>in</a:t>
            </a:r>
            <a:r>
              <a:rPr dirty="0"/>
              <a:t> </a:t>
            </a:r>
            <a:r>
              <a:rPr spc="-5" dirty="0"/>
              <a:t>humans</a:t>
            </a:r>
            <a:r>
              <a:rPr spc="5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dirty="0"/>
              <a:t> </a:t>
            </a:r>
            <a:r>
              <a:rPr spc="-20" dirty="0"/>
              <a:t>to</a:t>
            </a:r>
            <a:r>
              <a:rPr spc="25" dirty="0"/>
              <a:t> </a:t>
            </a:r>
            <a:r>
              <a:rPr spc="-15" dirty="0"/>
              <a:t>recessive</a:t>
            </a:r>
            <a:r>
              <a:rPr spc="25" dirty="0"/>
              <a:t> </a:t>
            </a:r>
            <a:r>
              <a:rPr spc="-5" dirty="0"/>
              <a:t>alleles</a:t>
            </a:r>
            <a:r>
              <a:rPr spc="2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autosomal</a:t>
            </a:r>
            <a:r>
              <a:rPr spc="-15" dirty="0"/>
              <a:t> </a:t>
            </a:r>
            <a:r>
              <a:rPr spc="-10" dirty="0"/>
              <a:t>genes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8"/>
              <a:ext cx="9136380" cy="6095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0035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 </a:t>
            </a:r>
            <a:r>
              <a:rPr spc="-20" dirty="0"/>
              <a:t>Many</a:t>
            </a:r>
            <a:r>
              <a:rPr spc="5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5" dirty="0"/>
              <a:t>in</a:t>
            </a:r>
            <a:r>
              <a:rPr dirty="0"/>
              <a:t> </a:t>
            </a:r>
            <a:r>
              <a:rPr spc="-5" dirty="0"/>
              <a:t>humans</a:t>
            </a:r>
            <a:r>
              <a:rPr spc="5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dirty="0"/>
              <a:t> </a:t>
            </a:r>
            <a:r>
              <a:rPr spc="-20" dirty="0"/>
              <a:t>to</a:t>
            </a:r>
            <a:r>
              <a:rPr spc="25" dirty="0"/>
              <a:t> </a:t>
            </a:r>
            <a:r>
              <a:rPr spc="-15" dirty="0"/>
              <a:t>recessive</a:t>
            </a:r>
            <a:r>
              <a:rPr spc="25" dirty="0"/>
              <a:t> </a:t>
            </a:r>
            <a:r>
              <a:rPr spc="-5" dirty="0"/>
              <a:t>alleles</a:t>
            </a:r>
            <a:r>
              <a:rPr spc="20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autosomal</a:t>
            </a:r>
            <a:r>
              <a:rPr spc="-15" dirty="0"/>
              <a:t> </a:t>
            </a:r>
            <a:r>
              <a:rPr spc="-10" dirty="0"/>
              <a:t>genes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9144000" y="0"/>
                </a:moveTo>
                <a:lnTo>
                  <a:pt x="0" y="0"/>
                </a:lnTo>
                <a:lnTo>
                  <a:pt x="0" y="762000"/>
                </a:lnTo>
                <a:lnTo>
                  <a:pt x="9144000" y="762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8677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Some</a:t>
            </a:r>
            <a:r>
              <a:rPr spc="10" dirty="0" smtClean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30" dirty="0"/>
              <a:t> </a:t>
            </a:r>
            <a:r>
              <a:rPr spc="-15" dirty="0"/>
              <a:t>sex-linked</a:t>
            </a:r>
            <a:r>
              <a:rPr spc="1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some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spc="2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15" dirty="0"/>
              <a:t>dominant</a:t>
            </a:r>
            <a:r>
              <a:rPr spc="25" dirty="0"/>
              <a:t> </a:t>
            </a:r>
            <a:r>
              <a:rPr spc="-5" dirty="0"/>
              <a:t>or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co-dominant</a:t>
            </a:r>
            <a:r>
              <a:rPr spc="5" dirty="0"/>
              <a:t> </a:t>
            </a:r>
            <a:r>
              <a:rPr spc="-5" dirty="0"/>
              <a:t>alleles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539" y="854709"/>
            <a:ext cx="5087620" cy="56978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marR="86614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Huntington’s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disease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caused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by </a:t>
            </a:r>
            <a:r>
              <a:rPr sz="2000" b="1" dirty="0">
                <a:latin typeface="Calibri"/>
                <a:cs typeface="Calibri"/>
              </a:rPr>
              <a:t>an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autosomal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dominant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allele:</a:t>
            </a:r>
            <a:endParaRPr sz="2000">
              <a:latin typeface="Calibri"/>
              <a:cs typeface="Calibri"/>
            </a:endParaRPr>
          </a:p>
          <a:p>
            <a:pPr marL="838200" lvl="1" indent="-343535">
              <a:lnSpc>
                <a:spcPct val="100000"/>
              </a:lnSpc>
              <a:buFont typeface="Arial MT"/>
              <a:buChar char="•"/>
              <a:tabLst>
                <a:tab pos="838200" algn="l"/>
                <a:tab pos="838835" algn="l"/>
              </a:tabLst>
            </a:pPr>
            <a:r>
              <a:rPr sz="2000" dirty="0">
                <a:latin typeface="Calibri"/>
                <a:cs typeface="Calibri"/>
              </a:rPr>
              <a:t>Inheriting</a:t>
            </a:r>
            <a:r>
              <a:rPr sz="2000" spc="-10" dirty="0">
                <a:latin typeface="Calibri"/>
                <a:cs typeface="Calibri"/>
              </a:rPr>
              <a:t> just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mutated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will</a:t>
            </a:r>
            <a:endParaRPr sz="2000">
              <a:latin typeface="Calibri"/>
              <a:cs typeface="Calibri"/>
            </a:endParaRPr>
          </a:p>
          <a:p>
            <a:pPr marL="8382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cause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this </a:t>
            </a:r>
            <a:r>
              <a:rPr sz="2000" spc="-5" dirty="0">
                <a:latin typeface="Calibri"/>
                <a:cs typeface="Calibri"/>
              </a:rPr>
              <a:t>deadly </a:t>
            </a:r>
            <a:r>
              <a:rPr sz="2000" spc="-10" dirty="0">
                <a:latin typeface="Calibri"/>
                <a:cs typeface="Calibri"/>
              </a:rPr>
              <a:t>neurological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condition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381000" marR="275590" indent="-342900">
              <a:lnSpc>
                <a:spcPct val="100000"/>
              </a:lnSpc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2000" b="1" dirty="0">
                <a:solidFill>
                  <a:srgbClr val="CC00CC"/>
                </a:solidFill>
                <a:latin typeface="Calibri"/>
                <a:cs typeface="Calibri"/>
              </a:rPr>
              <a:t>Sickle</a:t>
            </a:r>
            <a:r>
              <a:rPr sz="2000" b="1" spc="-20" dirty="0">
                <a:solidFill>
                  <a:srgbClr val="CC00C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C00CC"/>
                </a:solidFill>
                <a:latin typeface="Calibri"/>
                <a:cs typeface="Calibri"/>
              </a:rPr>
              <a:t>Cell</a:t>
            </a:r>
            <a:r>
              <a:rPr sz="2000" b="1" spc="-15" dirty="0">
                <a:solidFill>
                  <a:srgbClr val="CC00C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C00CC"/>
                </a:solidFill>
                <a:latin typeface="Calibri"/>
                <a:cs typeface="Calibri"/>
              </a:rPr>
              <a:t>Anemia</a:t>
            </a:r>
            <a:r>
              <a:rPr sz="2000" b="1" spc="-25" dirty="0">
                <a:solidFill>
                  <a:srgbClr val="CC00CC"/>
                </a:solidFill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caused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by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autosomal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codominant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alleles:</a:t>
            </a:r>
            <a:endParaRPr sz="2000">
              <a:latin typeface="Calibri"/>
              <a:cs typeface="Calibri"/>
            </a:endParaRPr>
          </a:p>
          <a:p>
            <a:pPr marL="838200" lvl="1" indent="-343535">
              <a:lnSpc>
                <a:spcPct val="100000"/>
              </a:lnSpc>
              <a:buFont typeface="Arial MT"/>
              <a:buChar char="•"/>
              <a:tabLst>
                <a:tab pos="838200" algn="l"/>
                <a:tab pos="838835" algn="l"/>
              </a:tabLst>
            </a:pPr>
            <a:r>
              <a:rPr sz="2000" b="1" spc="5" dirty="0">
                <a:latin typeface="Calibri"/>
                <a:cs typeface="Calibri"/>
              </a:rPr>
              <a:t>Hb</a:t>
            </a:r>
            <a:r>
              <a:rPr sz="1950" b="1" spc="7" baseline="25641" dirty="0">
                <a:latin typeface="Calibri"/>
                <a:cs typeface="Calibri"/>
              </a:rPr>
              <a:t>A</a:t>
            </a:r>
            <a:r>
              <a:rPr sz="1950" b="1" spc="-7" baseline="25641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Hb</a:t>
            </a:r>
            <a:r>
              <a:rPr sz="1950" b="1" spc="7" baseline="25641" dirty="0">
                <a:latin typeface="Calibri"/>
                <a:cs typeface="Calibri"/>
              </a:rPr>
              <a:t>A</a:t>
            </a:r>
            <a:r>
              <a:rPr sz="1950" b="1" spc="15" baseline="25641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Normal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phenotype</a:t>
            </a:r>
            <a:endParaRPr sz="2000">
              <a:latin typeface="Calibri"/>
              <a:cs typeface="Calibri"/>
            </a:endParaRPr>
          </a:p>
          <a:p>
            <a:pPr marL="838200" lvl="1" indent="-343535">
              <a:lnSpc>
                <a:spcPct val="100000"/>
              </a:lnSpc>
              <a:buFont typeface="Arial MT"/>
              <a:buChar char="•"/>
              <a:tabLst>
                <a:tab pos="838200" algn="l"/>
                <a:tab pos="838835" algn="l"/>
              </a:tabLst>
            </a:pPr>
            <a:r>
              <a:rPr sz="2000" b="1" spc="5" dirty="0">
                <a:latin typeface="Calibri"/>
                <a:cs typeface="Calibri"/>
              </a:rPr>
              <a:t>Hb</a:t>
            </a:r>
            <a:r>
              <a:rPr sz="1950" b="1" spc="7" baseline="25641" dirty="0">
                <a:latin typeface="Calibri"/>
                <a:cs typeface="Calibri"/>
              </a:rPr>
              <a:t>A</a:t>
            </a:r>
            <a:r>
              <a:rPr sz="1950" b="1" spc="-7" baseline="25641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Hb</a:t>
            </a:r>
            <a:r>
              <a:rPr sz="1950" b="1" baseline="25641" dirty="0">
                <a:latin typeface="Calibri"/>
                <a:cs typeface="Calibri"/>
              </a:rPr>
              <a:t>S</a:t>
            </a:r>
            <a:r>
              <a:rPr sz="1950" b="1" spc="-7" baseline="25641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= </a:t>
            </a:r>
            <a:r>
              <a:rPr sz="2000" i="1" spc="-5" dirty="0">
                <a:latin typeface="Calibri"/>
                <a:cs typeface="Calibri"/>
              </a:rPr>
              <a:t>Mild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anemia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phenotype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with</a:t>
            </a:r>
            <a:endParaRPr sz="2000">
              <a:latin typeface="Calibri"/>
              <a:cs typeface="Calibri"/>
            </a:endParaRPr>
          </a:p>
          <a:p>
            <a:pPr marL="838200">
              <a:lnSpc>
                <a:spcPct val="100000"/>
              </a:lnSpc>
            </a:pPr>
            <a:r>
              <a:rPr sz="2000" i="1" spc="-5" dirty="0">
                <a:latin typeface="Calibri"/>
                <a:cs typeface="Calibri"/>
              </a:rPr>
              <a:t>malaria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resistance</a:t>
            </a:r>
            <a:endParaRPr sz="2000">
              <a:latin typeface="Calibri"/>
              <a:cs typeface="Calibri"/>
            </a:endParaRPr>
          </a:p>
          <a:p>
            <a:pPr marL="838200" lvl="1" indent="-343535">
              <a:lnSpc>
                <a:spcPct val="100000"/>
              </a:lnSpc>
              <a:buFont typeface="Arial MT"/>
              <a:buChar char="•"/>
              <a:tabLst>
                <a:tab pos="838200" algn="l"/>
                <a:tab pos="838835" algn="l"/>
              </a:tabLst>
            </a:pPr>
            <a:r>
              <a:rPr sz="2000" b="1" dirty="0">
                <a:latin typeface="Calibri"/>
                <a:cs typeface="Calibri"/>
              </a:rPr>
              <a:t>Hb</a:t>
            </a:r>
            <a:r>
              <a:rPr sz="1950" b="1" baseline="25641" dirty="0">
                <a:latin typeface="Calibri"/>
                <a:cs typeface="Calibri"/>
              </a:rPr>
              <a:t>S</a:t>
            </a:r>
            <a:r>
              <a:rPr sz="1950" b="1" spc="209" baseline="25641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Hb</a:t>
            </a:r>
            <a:r>
              <a:rPr sz="1950" b="1" baseline="25641" dirty="0">
                <a:latin typeface="Calibri"/>
                <a:cs typeface="Calibri"/>
              </a:rPr>
              <a:t>S </a:t>
            </a:r>
            <a:r>
              <a:rPr sz="2000" b="1" dirty="0">
                <a:latin typeface="Calibri"/>
                <a:cs typeface="Calibri"/>
              </a:rPr>
              <a:t>= </a:t>
            </a:r>
            <a:r>
              <a:rPr sz="2000" i="1" spc="-10" dirty="0">
                <a:latin typeface="Calibri"/>
                <a:cs typeface="Calibri"/>
              </a:rPr>
              <a:t>Full </a:t>
            </a:r>
            <a:r>
              <a:rPr sz="2000" i="1" spc="-5" dirty="0">
                <a:latin typeface="Calibri"/>
                <a:cs typeface="Calibri"/>
              </a:rPr>
              <a:t>sickle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cell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phenotype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har char="•"/>
            </a:pPr>
            <a:endParaRPr sz="1950">
              <a:latin typeface="Calibri"/>
              <a:cs typeface="Calibri"/>
            </a:endParaRPr>
          </a:p>
          <a:p>
            <a:pPr marL="381000" marR="17780" indent="-342900">
              <a:lnSpc>
                <a:spcPct val="100000"/>
              </a:lnSpc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2000" b="1" dirty="0">
                <a:solidFill>
                  <a:srgbClr val="008000"/>
                </a:solidFill>
                <a:latin typeface="Calibri"/>
                <a:cs typeface="Calibri"/>
              </a:rPr>
              <a:t>Color-blindness </a:t>
            </a:r>
            <a:r>
              <a:rPr sz="2000" b="1" dirty="0">
                <a:latin typeface="Calibri"/>
                <a:cs typeface="Calibri"/>
              </a:rPr>
              <a:t>is </a:t>
            </a:r>
            <a:r>
              <a:rPr sz="2000" b="1" spc="-5" dirty="0">
                <a:latin typeface="Calibri"/>
                <a:cs typeface="Calibri"/>
              </a:rPr>
              <a:t>caused by </a:t>
            </a:r>
            <a:r>
              <a:rPr sz="2000" b="1" dirty="0">
                <a:latin typeface="Calibri"/>
                <a:cs typeface="Calibri"/>
              </a:rPr>
              <a:t>a </a:t>
            </a:r>
            <a:r>
              <a:rPr sz="2000" b="1" spc="-10" dirty="0">
                <a:latin typeface="Calibri"/>
                <a:cs typeface="Calibri"/>
              </a:rPr>
              <a:t>recessive </a:t>
            </a:r>
            <a:r>
              <a:rPr sz="2000" b="1" spc="-5" dirty="0">
                <a:latin typeface="Calibri"/>
                <a:cs typeface="Calibri"/>
              </a:rPr>
              <a:t> allele </a:t>
            </a:r>
            <a:r>
              <a:rPr sz="2000" b="1" dirty="0">
                <a:latin typeface="Calibri"/>
                <a:cs typeface="Calibri"/>
              </a:rPr>
              <a:t>on the X </a:t>
            </a:r>
            <a:r>
              <a:rPr sz="2000" b="1" spc="-10" dirty="0">
                <a:latin typeface="Calibri"/>
                <a:cs typeface="Calibri"/>
              </a:rPr>
              <a:t>sex </a:t>
            </a:r>
            <a:r>
              <a:rPr sz="2000" b="1" spc="-5" dirty="0">
                <a:latin typeface="Calibri"/>
                <a:cs typeface="Calibri"/>
              </a:rPr>
              <a:t>chromosome </a:t>
            </a:r>
            <a:r>
              <a:rPr sz="2000" spc="-5" dirty="0">
                <a:latin typeface="Calibri"/>
                <a:cs typeface="Calibri"/>
              </a:rPr>
              <a:t>(so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gene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5" dirty="0">
                <a:latin typeface="Calibri"/>
                <a:cs typeface="Calibri"/>
              </a:rPr>
              <a:t>said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‘sex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linked’):</a:t>
            </a:r>
            <a:endParaRPr sz="2000">
              <a:latin typeface="Calibri"/>
              <a:cs typeface="Calibri"/>
            </a:endParaRPr>
          </a:p>
          <a:p>
            <a:pPr marL="838200" marR="55244" lvl="1" indent="-343535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838200" algn="l"/>
                <a:tab pos="838835" algn="l"/>
              </a:tabLst>
            </a:pPr>
            <a:r>
              <a:rPr sz="1800" spc="-5" dirty="0">
                <a:latin typeface="Calibri"/>
                <a:cs typeface="Calibri"/>
              </a:rPr>
              <a:t>Since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males</a:t>
            </a:r>
            <a:r>
              <a:rPr sz="1800" spc="-5" dirty="0">
                <a:latin typeface="Calibri"/>
                <a:cs typeface="Calibri"/>
              </a:rPr>
              <a:t> only </a:t>
            </a:r>
            <a:r>
              <a:rPr sz="1800" spc="-10" dirty="0">
                <a:latin typeface="Calibri"/>
                <a:cs typeface="Calibri"/>
              </a:rPr>
              <a:t>get</a:t>
            </a:r>
            <a:r>
              <a:rPr sz="1800" spc="-5" dirty="0">
                <a:latin typeface="Calibri"/>
                <a:cs typeface="Calibri"/>
              </a:rPr>
              <a:t> one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copy,</a:t>
            </a:r>
            <a:r>
              <a:rPr sz="1800" spc="-5" dirty="0">
                <a:latin typeface="Calibri"/>
                <a:cs typeface="Calibri"/>
              </a:rPr>
              <a:t> they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are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more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likely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express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colorblind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phenotype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(a 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female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would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need </a:t>
            </a:r>
            <a:r>
              <a:rPr sz="1800" i="1" spc="-15" dirty="0">
                <a:latin typeface="Calibri"/>
                <a:cs typeface="Calibri"/>
              </a:rPr>
              <a:t>to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inherit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two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colorblind </a:t>
            </a:r>
            <a:r>
              <a:rPr sz="1800" i="1" spc="-5" dirty="0">
                <a:latin typeface="Calibri"/>
                <a:cs typeface="Calibri"/>
              </a:rPr>
              <a:t> alleles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to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show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this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trait)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7359" y="761998"/>
            <a:ext cx="3596640" cy="609599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687184"/>
            <a:chOff x="0" y="0"/>
            <a:chExt cx="9144000" cy="66871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" y="748283"/>
              <a:ext cx="9079991" cy="59384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8677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mtClean="0"/>
              <a:t> </a:t>
            </a:r>
            <a:r>
              <a:rPr spc="-5" dirty="0"/>
              <a:t>Some</a:t>
            </a:r>
            <a:r>
              <a:rPr spc="10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30" dirty="0"/>
              <a:t> </a:t>
            </a:r>
            <a:r>
              <a:rPr spc="-15" dirty="0"/>
              <a:t>sex-linked</a:t>
            </a:r>
            <a:r>
              <a:rPr spc="1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some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spc="2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15" dirty="0"/>
              <a:t>dominant</a:t>
            </a:r>
            <a:r>
              <a:rPr spc="25" dirty="0"/>
              <a:t> </a:t>
            </a:r>
            <a:r>
              <a:rPr spc="-5" dirty="0"/>
              <a:t>or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co-dominant</a:t>
            </a:r>
            <a:r>
              <a:rPr spc="5" dirty="0"/>
              <a:t> </a:t>
            </a:r>
            <a:r>
              <a:rPr spc="-5" dirty="0"/>
              <a:t>alleles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8"/>
              <a:ext cx="9136380" cy="6095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8677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mtClean="0"/>
              <a:t> </a:t>
            </a:r>
            <a:r>
              <a:rPr spc="-5" dirty="0"/>
              <a:t>Some</a:t>
            </a:r>
            <a:r>
              <a:rPr spc="10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30" dirty="0"/>
              <a:t> </a:t>
            </a:r>
            <a:r>
              <a:rPr spc="-15" dirty="0"/>
              <a:t>sex-linked</a:t>
            </a:r>
            <a:r>
              <a:rPr spc="1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some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spc="2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15" dirty="0"/>
              <a:t>dominant</a:t>
            </a:r>
            <a:r>
              <a:rPr spc="25" dirty="0"/>
              <a:t> </a:t>
            </a:r>
            <a:r>
              <a:rPr spc="-5" dirty="0"/>
              <a:t>or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co-dominant</a:t>
            </a:r>
            <a:r>
              <a:rPr spc="5" dirty="0"/>
              <a:t> </a:t>
            </a:r>
            <a:r>
              <a:rPr spc="-5" dirty="0"/>
              <a:t>alleles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1" y="761998"/>
              <a:ext cx="9108947" cy="6095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8677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mtClean="0"/>
              <a:t> </a:t>
            </a:r>
            <a:r>
              <a:rPr spc="-5" dirty="0"/>
              <a:t>Some</a:t>
            </a:r>
            <a:r>
              <a:rPr spc="10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30" dirty="0"/>
              <a:t> </a:t>
            </a:r>
            <a:r>
              <a:rPr spc="-15" dirty="0"/>
              <a:t>sex-linked</a:t>
            </a:r>
            <a:r>
              <a:rPr spc="1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some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spc="2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15" dirty="0"/>
              <a:t>dominant</a:t>
            </a:r>
            <a:r>
              <a:rPr spc="25" dirty="0"/>
              <a:t> </a:t>
            </a:r>
            <a:r>
              <a:rPr spc="-5" dirty="0"/>
              <a:t>or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co-dominant</a:t>
            </a:r>
            <a:r>
              <a:rPr spc="5" dirty="0"/>
              <a:t> </a:t>
            </a:r>
            <a:r>
              <a:rPr spc="-5" dirty="0"/>
              <a:t>alleles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573520"/>
            <a:chOff x="0" y="0"/>
            <a:chExt cx="9144000" cy="6573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8"/>
              <a:ext cx="9127236" cy="58111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8677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Some</a:t>
            </a:r>
            <a:r>
              <a:rPr spc="10" dirty="0" smtClean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30" dirty="0"/>
              <a:t> </a:t>
            </a:r>
            <a:r>
              <a:rPr spc="-15" dirty="0"/>
              <a:t>sex-linked</a:t>
            </a:r>
            <a:r>
              <a:rPr spc="1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some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spc="2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15" dirty="0"/>
              <a:t>dominant</a:t>
            </a:r>
            <a:r>
              <a:rPr spc="25" dirty="0"/>
              <a:t> </a:t>
            </a:r>
            <a:r>
              <a:rPr spc="-5" dirty="0"/>
              <a:t>or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co-dominant</a:t>
            </a:r>
            <a:r>
              <a:rPr spc="5" dirty="0"/>
              <a:t> </a:t>
            </a:r>
            <a:r>
              <a:rPr spc="-5" dirty="0"/>
              <a:t>alleles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01484"/>
            <a:chOff x="0" y="0"/>
            <a:chExt cx="9144000" cy="68014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8"/>
              <a:ext cx="9144000" cy="603902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8677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mtClean="0"/>
              <a:t> </a:t>
            </a:r>
            <a:r>
              <a:rPr spc="-5" dirty="0"/>
              <a:t>Some</a:t>
            </a:r>
            <a:r>
              <a:rPr spc="10" dirty="0"/>
              <a:t> </a:t>
            </a:r>
            <a:r>
              <a:rPr spc="-10" dirty="0"/>
              <a:t>genetic</a:t>
            </a:r>
            <a:r>
              <a:rPr spc="20" dirty="0"/>
              <a:t> </a:t>
            </a:r>
            <a:r>
              <a:rPr spc="-5" dirty="0"/>
              <a:t>diseases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30" dirty="0"/>
              <a:t> </a:t>
            </a:r>
            <a:r>
              <a:rPr spc="-15" dirty="0"/>
              <a:t>sex-linked</a:t>
            </a:r>
            <a:r>
              <a:rPr spc="1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some</a:t>
            </a:r>
            <a:r>
              <a:rPr spc="20" dirty="0"/>
              <a:t> </a:t>
            </a:r>
            <a:r>
              <a:rPr spc="-15" dirty="0"/>
              <a:t>are</a:t>
            </a:r>
            <a:r>
              <a:rPr spc="15" dirty="0"/>
              <a:t> </a:t>
            </a:r>
            <a:r>
              <a:rPr spc="-5" dirty="0"/>
              <a:t>due</a:t>
            </a:r>
            <a:r>
              <a:rPr spc="2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15" dirty="0"/>
              <a:t>dominant</a:t>
            </a:r>
            <a:r>
              <a:rPr spc="25" dirty="0"/>
              <a:t> </a:t>
            </a:r>
            <a:r>
              <a:rPr spc="-5" dirty="0"/>
              <a:t>or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co-dominant</a:t>
            </a:r>
            <a:r>
              <a:rPr spc="5" dirty="0"/>
              <a:t> </a:t>
            </a:r>
            <a:r>
              <a:rPr spc="-5" dirty="0"/>
              <a:t>alleles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70027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Inheritance</a:t>
            </a:r>
            <a:r>
              <a:rPr spc="5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10" dirty="0"/>
              <a:t>cystic</a:t>
            </a:r>
            <a:r>
              <a:rPr spc="10" dirty="0"/>
              <a:t> </a:t>
            </a:r>
            <a:r>
              <a:rPr spc="-10" dirty="0"/>
              <a:t>fibrosis</a:t>
            </a:r>
            <a:r>
              <a:rPr spc="20" dirty="0"/>
              <a:t> </a:t>
            </a:r>
            <a:r>
              <a:rPr spc="-10" dirty="0"/>
              <a:t>and</a:t>
            </a:r>
            <a:r>
              <a:rPr spc="10" dirty="0"/>
              <a:t> </a:t>
            </a:r>
            <a:r>
              <a:rPr spc="-25" dirty="0"/>
              <a:t>Huntington’s</a:t>
            </a:r>
            <a:r>
              <a:rPr spc="40" dirty="0"/>
              <a:t> </a:t>
            </a:r>
            <a:r>
              <a:rPr spc="-5" dirty="0"/>
              <a:t>disease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690117"/>
            <a:ext cx="4185920" cy="485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latin typeface="Calibri"/>
                <a:cs typeface="Calibri"/>
              </a:rPr>
              <a:t>Cystic</a:t>
            </a:r>
            <a:r>
              <a:rPr sz="3600" b="1" spc="-45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Fibrosis</a:t>
            </a:r>
            <a:endParaRPr sz="3600">
              <a:latin typeface="Calibri"/>
              <a:cs typeface="Calibri"/>
            </a:endParaRPr>
          </a:p>
          <a:p>
            <a:pPr marL="12700" marR="99695" algn="just">
              <a:lnSpc>
                <a:spcPct val="100000"/>
              </a:lnSpc>
              <a:spcBef>
                <a:spcPts val="2500"/>
              </a:spcBef>
            </a:pPr>
            <a:r>
              <a:rPr sz="2000" dirty="0">
                <a:latin typeface="Calibri"/>
                <a:cs typeface="Calibri"/>
              </a:rPr>
              <a:t>An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autosomal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recessive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 disease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caused by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mutation </a:t>
            </a:r>
            <a:r>
              <a:rPr sz="2000" dirty="0">
                <a:latin typeface="Calibri"/>
                <a:cs typeface="Calibri"/>
              </a:rPr>
              <a:t>of the </a:t>
            </a:r>
            <a:r>
              <a:rPr sz="2000" b="1" spc="-5" dirty="0">
                <a:latin typeface="Calibri"/>
                <a:cs typeface="Calibri"/>
              </a:rPr>
              <a:t>CFTR </a:t>
            </a:r>
            <a:r>
              <a:rPr sz="2000" b="1" spc="-10" dirty="0">
                <a:latin typeface="Calibri"/>
                <a:cs typeface="Calibri"/>
              </a:rPr>
              <a:t>gene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Chromosome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7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The CFTR gene </a:t>
            </a:r>
            <a:r>
              <a:rPr sz="2000" dirty="0">
                <a:latin typeface="Calibri"/>
                <a:cs typeface="Calibri"/>
              </a:rPr>
              <a:t>encodes the </a:t>
            </a:r>
            <a:r>
              <a:rPr sz="2000" spc="-5" dirty="0">
                <a:latin typeface="Calibri"/>
                <a:cs typeface="Calibri"/>
              </a:rPr>
              <a:t>production </a:t>
            </a:r>
            <a:r>
              <a:rPr sz="2000" dirty="0">
                <a:latin typeface="Calibri"/>
                <a:cs typeface="Calibri"/>
              </a:rPr>
              <a:t> of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chloride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membrane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channel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protein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involved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5" dirty="0">
                <a:latin typeface="Calibri"/>
                <a:cs typeface="Calibri"/>
              </a:rPr>
              <a:t>secretion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sweat, </a:t>
            </a:r>
            <a:r>
              <a:rPr sz="2000" dirty="0">
                <a:latin typeface="Calibri"/>
                <a:cs typeface="Calibri"/>
              </a:rPr>
              <a:t>mucus,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digestive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juices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15367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mutated,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disease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produces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non-functional </a:t>
            </a:r>
            <a:r>
              <a:rPr sz="2000" spc="-5" dirty="0">
                <a:latin typeface="Calibri"/>
                <a:cs typeface="Calibri"/>
              </a:rPr>
              <a:t>membrane </a:t>
            </a:r>
            <a:r>
              <a:rPr sz="2000" spc="-10" dirty="0">
                <a:latin typeface="Calibri"/>
                <a:cs typeface="Calibri"/>
              </a:rPr>
              <a:t>protein </a:t>
            </a:r>
            <a:r>
              <a:rPr sz="2000" spc="-5" dirty="0">
                <a:latin typeface="Calibri"/>
                <a:cs typeface="Calibri"/>
              </a:rPr>
              <a:t>that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causes </a:t>
            </a:r>
            <a:r>
              <a:rPr sz="2000" spc="-5" dirty="0">
                <a:latin typeface="Calibri"/>
                <a:cs typeface="Calibri"/>
              </a:rPr>
              <a:t>sticky </a:t>
            </a:r>
            <a:r>
              <a:rPr sz="2000" dirty="0">
                <a:latin typeface="Calibri"/>
                <a:cs typeface="Calibri"/>
              </a:rPr>
              <a:t>mucus </a:t>
            </a:r>
            <a:r>
              <a:rPr sz="2000" spc="-5" dirty="0">
                <a:latin typeface="Calibri"/>
                <a:cs typeface="Calibri"/>
              </a:rPr>
              <a:t>builds </a:t>
            </a:r>
            <a:r>
              <a:rPr sz="2000" dirty="0">
                <a:latin typeface="Calibri"/>
                <a:cs typeface="Calibri"/>
              </a:rPr>
              <a:t>up </a:t>
            </a:r>
            <a:r>
              <a:rPr sz="2000" spc="-5" dirty="0">
                <a:latin typeface="Calibri"/>
                <a:cs typeface="Calibri"/>
              </a:rPr>
              <a:t>in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lungs,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causing </a:t>
            </a:r>
            <a:r>
              <a:rPr sz="2000" spc="-10" dirty="0">
                <a:latin typeface="Calibri"/>
                <a:cs typeface="Calibri"/>
              </a:rPr>
              <a:t>infection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5644" y="4191000"/>
            <a:ext cx="2772155" cy="26045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9347" y="533400"/>
            <a:ext cx="4378452" cy="359206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70027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Inheritance</a:t>
            </a:r>
            <a:r>
              <a:rPr spc="5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10" dirty="0"/>
              <a:t>cystic</a:t>
            </a:r>
            <a:r>
              <a:rPr spc="10" dirty="0"/>
              <a:t> </a:t>
            </a:r>
            <a:r>
              <a:rPr spc="-10" dirty="0"/>
              <a:t>fibrosis</a:t>
            </a:r>
            <a:r>
              <a:rPr spc="20" dirty="0"/>
              <a:t> </a:t>
            </a:r>
            <a:r>
              <a:rPr spc="-10" dirty="0"/>
              <a:t>and</a:t>
            </a:r>
            <a:r>
              <a:rPr spc="10" dirty="0"/>
              <a:t> </a:t>
            </a:r>
            <a:r>
              <a:rPr spc="-25" dirty="0"/>
              <a:t>Huntington’s</a:t>
            </a:r>
            <a:r>
              <a:rPr spc="40" dirty="0"/>
              <a:t> </a:t>
            </a:r>
            <a:r>
              <a:rPr spc="-5" dirty="0"/>
              <a:t>disease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690117"/>
            <a:ext cx="4768215" cy="546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0" dirty="0">
                <a:latin typeface="Calibri"/>
                <a:cs typeface="Calibri"/>
              </a:rPr>
              <a:t>Huntington’s</a:t>
            </a:r>
            <a:r>
              <a:rPr sz="3600" b="1" spc="20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Disease</a:t>
            </a:r>
            <a:endParaRPr sz="3600">
              <a:latin typeface="Calibri"/>
              <a:cs typeface="Calibri"/>
            </a:endParaRPr>
          </a:p>
          <a:p>
            <a:pPr marL="12700" marR="497840">
              <a:lnSpc>
                <a:spcPct val="100000"/>
              </a:lnSpc>
              <a:spcBef>
                <a:spcPts val="2500"/>
              </a:spcBef>
            </a:pPr>
            <a:r>
              <a:rPr sz="2000" dirty="0">
                <a:latin typeface="Calibri"/>
                <a:cs typeface="Calibri"/>
              </a:rPr>
              <a:t>An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autosomal dominant</a:t>
            </a:r>
            <a:r>
              <a:rPr sz="2000" spc="-5" dirty="0">
                <a:latin typeface="Calibri"/>
                <a:cs typeface="Calibri"/>
              </a:rPr>
              <a:t> genetic disease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caused by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mutation </a:t>
            </a:r>
            <a:r>
              <a:rPr sz="2000" dirty="0">
                <a:latin typeface="Calibri"/>
                <a:cs typeface="Calibri"/>
              </a:rPr>
              <a:t>of the </a:t>
            </a:r>
            <a:r>
              <a:rPr sz="2000" b="1" spc="5" dirty="0">
                <a:latin typeface="Calibri"/>
                <a:cs typeface="Calibri"/>
              </a:rPr>
              <a:t>HTT </a:t>
            </a:r>
            <a:r>
              <a:rPr sz="2000" b="1" spc="-10" dirty="0">
                <a:latin typeface="Calibri"/>
                <a:cs typeface="Calibri"/>
              </a:rPr>
              <a:t>gene </a:t>
            </a:r>
            <a:r>
              <a:rPr sz="2000" spc="-5" dirty="0">
                <a:latin typeface="Calibri"/>
                <a:cs typeface="Calibri"/>
              </a:rPr>
              <a:t>on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Chromosome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3683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function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normal </a:t>
            </a:r>
            <a:r>
              <a:rPr sz="2000" i="1" spc="-5" dirty="0">
                <a:latin typeface="Calibri"/>
                <a:cs typeface="Calibri"/>
              </a:rPr>
              <a:t>huntingtin </a:t>
            </a:r>
            <a:r>
              <a:rPr sz="2000" spc="-10" dirty="0">
                <a:latin typeface="Calibri"/>
                <a:cs typeface="Calibri"/>
              </a:rPr>
              <a:t>protein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10" dirty="0">
                <a:latin typeface="Calibri"/>
                <a:cs typeface="Calibri"/>
              </a:rPr>
              <a:t>still </a:t>
            </a:r>
            <a:r>
              <a:rPr sz="2000" spc="-5" dirty="0">
                <a:latin typeface="Calibri"/>
                <a:cs typeface="Calibri"/>
              </a:rPr>
              <a:t>being studied, </a:t>
            </a:r>
            <a:r>
              <a:rPr sz="2000" dirty="0">
                <a:latin typeface="Calibri"/>
                <a:cs typeface="Calibri"/>
              </a:rPr>
              <a:t>but the </a:t>
            </a:r>
            <a:r>
              <a:rPr sz="2000" spc="-5" dirty="0">
                <a:latin typeface="Calibri"/>
                <a:cs typeface="Calibri"/>
              </a:rPr>
              <a:t>dominant allele </a:t>
            </a:r>
            <a:r>
              <a:rPr sz="2000" dirty="0">
                <a:latin typeface="Calibri"/>
                <a:cs typeface="Calibri"/>
              </a:rPr>
              <a:t> causes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progressive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neurodegeneration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beginning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between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ages </a:t>
            </a:r>
            <a:r>
              <a:rPr sz="2000" dirty="0">
                <a:latin typeface="Calibri"/>
                <a:cs typeface="Calibri"/>
              </a:rPr>
              <a:t>30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5" dirty="0">
                <a:latin typeface="Calibri"/>
                <a:cs typeface="Calibri"/>
              </a:rPr>
              <a:t>Life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expectancy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~20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years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after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onset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symptoms.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i="1" spc="-5" dirty="0">
                <a:latin typeface="Calibri"/>
                <a:cs typeface="Calibri"/>
              </a:rPr>
              <a:t>Due </a:t>
            </a:r>
            <a:r>
              <a:rPr sz="2000" i="1" spc="-15" dirty="0">
                <a:latin typeface="Calibri"/>
                <a:cs typeface="Calibri"/>
              </a:rPr>
              <a:t>to </a:t>
            </a:r>
            <a:r>
              <a:rPr sz="2000" i="1" dirty="0">
                <a:latin typeface="Calibri"/>
                <a:cs typeface="Calibri"/>
              </a:rPr>
              <a:t>the </a:t>
            </a:r>
            <a:r>
              <a:rPr sz="2000" i="1" spc="-5" dirty="0">
                <a:latin typeface="Calibri"/>
                <a:cs typeface="Calibri"/>
              </a:rPr>
              <a:t>late-onset nature, most parents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have already had children </a:t>
            </a:r>
            <a:r>
              <a:rPr sz="2000" i="1" spc="-10" dirty="0">
                <a:latin typeface="Calibri"/>
                <a:cs typeface="Calibri"/>
              </a:rPr>
              <a:t>before </a:t>
            </a:r>
            <a:r>
              <a:rPr sz="2000" i="1" spc="-5" dirty="0">
                <a:latin typeface="Calibri"/>
                <a:cs typeface="Calibri"/>
              </a:rPr>
              <a:t>they become </a:t>
            </a:r>
            <a:r>
              <a:rPr sz="2000" i="1" spc="-44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symptomatic…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0200" y="3549394"/>
            <a:ext cx="3662172" cy="32324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0200" y="600455"/>
            <a:ext cx="3662172" cy="289864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5" y="761998"/>
            <a:ext cx="9115043" cy="6095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3781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The</a:t>
            </a:r>
            <a:r>
              <a:rPr spc="5" dirty="0" smtClean="0"/>
              <a:t> </a:t>
            </a:r>
            <a:r>
              <a:rPr spc="-20" dirty="0"/>
              <a:t>pattern</a:t>
            </a:r>
            <a:r>
              <a:rPr spc="20" dirty="0"/>
              <a:t>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10" dirty="0"/>
              <a:t>inheritance</a:t>
            </a:r>
            <a:r>
              <a:rPr spc="40" dirty="0"/>
              <a:t> </a:t>
            </a:r>
            <a:r>
              <a:rPr spc="-5" dirty="0"/>
              <a:t>is</a:t>
            </a:r>
            <a:r>
              <a:rPr spc="5" dirty="0"/>
              <a:t> </a:t>
            </a:r>
            <a:r>
              <a:rPr spc="-15" dirty="0"/>
              <a:t>different</a:t>
            </a:r>
            <a:r>
              <a:rPr spc="20" dirty="0"/>
              <a:t> </a:t>
            </a:r>
            <a:r>
              <a:rPr spc="-10" dirty="0"/>
              <a:t>with</a:t>
            </a:r>
            <a:r>
              <a:rPr spc="10" dirty="0"/>
              <a:t> </a:t>
            </a:r>
            <a:r>
              <a:rPr spc="-10" dirty="0"/>
              <a:t>sex-linked</a:t>
            </a:r>
            <a:r>
              <a:rPr spc="10" dirty="0"/>
              <a:t> </a:t>
            </a:r>
            <a:r>
              <a:rPr spc="-10" dirty="0"/>
              <a:t>genes</a:t>
            </a:r>
            <a:r>
              <a:rPr spc="-5" dirty="0"/>
              <a:t> due</a:t>
            </a:r>
            <a:r>
              <a:rPr dirty="0"/>
              <a:t> </a:t>
            </a:r>
            <a:r>
              <a:rPr spc="-20" dirty="0"/>
              <a:t>to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their</a:t>
            </a:r>
            <a:r>
              <a:rPr dirty="0"/>
              <a:t> </a:t>
            </a:r>
            <a:r>
              <a:rPr spc="-10" dirty="0"/>
              <a:t>location</a:t>
            </a:r>
            <a:r>
              <a:rPr spc="20" dirty="0"/>
              <a:t> </a:t>
            </a:r>
            <a:r>
              <a:rPr spc="-10" dirty="0"/>
              <a:t>on</a:t>
            </a:r>
            <a:r>
              <a:rPr spc="-15" dirty="0"/>
              <a:t> sex</a:t>
            </a:r>
            <a:r>
              <a:rPr dirty="0"/>
              <a:t> </a:t>
            </a:r>
            <a:r>
              <a:rPr spc="-10" dirty="0"/>
              <a:t>chromosomes.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255008" y="3569206"/>
            <a:ext cx="4902200" cy="3302000"/>
            <a:chOff x="4255008" y="3569206"/>
            <a:chExt cx="4902200" cy="3302000"/>
          </a:xfrm>
        </p:grpSpPr>
        <p:sp>
          <p:nvSpPr>
            <p:cNvPr id="6" name="object 6"/>
            <p:cNvSpPr/>
            <p:nvPr/>
          </p:nvSpPr>
          <p:spPr>
            <a:xfrm>
              <a:off x="4267962" y="3582160"/>
              <a:ext cx="4876165" cy="3275965"/>
            </a:xfrm>
            <a:custGeom>
              <a:avLst/>
              <a:gdLst/>
              <a:ahLst/>
              <a:cxnLst/>
              <a:rect l="l" t="t" r="r" b="b"/>
              <a:pathLst>
                <a:path w="4876165" h="3275965">
                  <a:moveTo>
                    <a:pt x="4876037" y="0"/>
                  </a:moveTo>
                  <a:lnTo>
                    <a:pt x="0" y="0"/>
                  </a:lnTo>
                  <a:lnTo>
                    <a:pt x="0" y="3275836"/>
                  </a:lnTo>
                  <a:lnTo>
                    <a:pt x="4876037" y="3275836"/>
                  </a:lnTo>
                  <a:lnTo>
                    <a:pt x="4876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67962" y="3582160"/>
              <a:ext cx="4876165" cy="3275965"/>
            </a:xfrm>
            <a:custGeom>
              <a:avLst/>
              <a:gdLst/>
              <a:ahLst/>
              <a:cxnLst/>
              <a:rect l="l" t="t" r="r" b="b"/>
              <a:pathLst>
                <a:path w="4876165" h="3275965">
                  <a:moveTo>
                    <a:pt x="4876037" y="0"/>
                  </a:moveTo>
                  <a:lnTo>
                    <a:pt x="0" y="0"/>
                  </a:lnTo>
                  <a:lnTo>
                    <a:pt x="0" y="3275836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4000" cy="61721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3781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 </a:t>
            </a:r>
            <a:r>
              <a:rPr spc="-10" dirty="0"/>
              <a:t>The</a:t>
            </a:r>
            <a:r>
              <a:rPr spc="5" dirty="0"/>
              <a:t> </a:t>
            </a:r>
            <a:r>
              <a:rPr spc="-20" dirty="0"/>
              <a:t>pattern</a:t>
            </a:r>
            <a:r>
              <a:rPr spc="20" dirty="0"/>
              <a:t>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10" dirty="0"/>
              <a:t>inheritance</a:t>
            </a:r>
            <a:r>
              <a:rPr spc="40" dirty="0"/>
              <a:t> </a:t>
            </a:r>
            <a:r>
              <a:rPr spc="-5" dirty="0"/>
              <a:t>is</a:t>
            </a:r>
            <a:r>
              <a:rPr spc="5" dirty="0"/>
              <a:t> </a:t>
            </a:r>
            <a:r>
              <a:rPr spc="-15" dirty="0"/>
              <a:t>different</a:t>
            </a:r>
            <a:r>
              <a:rPr spc="20" dirty="0"/>
              <a:t> </a:t>
            </a:r>
            <a:r>
              <a:rPr spc="-10" dirty="0"/>
              <a:t>with</a:t>
            </a:r>
            <a:r>
              <a:rPr spc="10" dirty="0"/>
              <a:t> </a:t>
            </a:r>
            <a:r>
              <a:rPr spc="-10" dirty="0"/>
              <a:t>sex-linked</a:t>
            </a:r>
            <a:r>
              <a:rPr spc="10" dirty="0"/>
              <a:t> </a:t>
            </a:r>
            <a:r>
              <a:rPr spc="-10" dirty="0"/>
              <a:t>genes</a:t>
            </a:r>
            <a:r>
              <a:rPr spc="-5" dirty="0"/>
              <a:t> due</a:t>
            </a:r>
            <a:r>
              <a:rPr dirty="0"/>
              <a:t> </a:t>
            </a:r>
            <a:r>
              <a:rPr spc="-20" dirty="0"/>
              <a:t>to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their</a:t>
            </a:r>
            <a:r>
              <a:rPr dirty="0"/>
              <a:t> </a:t>
            </a:r>
            <a:r>
              <a:rPr spc="-10" dirty="0"/>
              <a:t>location</a:t>
            </a:r>
            <a:r>
              <a:rPr spc="20" dirty="0"/>
              <a:t> </a:t>
            </a:r>
            <a:r>
              <a:rPr spc="-10" dirty="0"/>
              <a:t>on</a:t>
            </a:r>
            <a:r>
              <a:rPr spc="-15" dirty="0"/>
              <a:t> sex</a:t>
            </a:r>
            <a:r>
              <a:rPr dirty="0"/>
              <a:t> </a:t>
            </a:r>
            <a:r>
              <a:rPr spc="-10" dirty="0"/>
              <a:t>chromosomes.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93418"/>
              <a:ext cx="9144000" cy="61645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 smtClean="0"/>
              <a:t>Red-green</a:t>
            </a:r>
            <a:r>
              <a:rPr spc="40" dirty="0" smtClean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3999" cy="61721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5" dirty="0"/>
              <a:t>Red-green</a:t>
            </a:r>
            <a:r>
              <a:rPr spc="40" dirty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4000" cy="61721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5" dirty="0"/>
              <a:t>Red-green</a:t>
            </a:r>
            <a:r>
              <a:rPr spc="40" dirty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4000" cy="61721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 smtClean="0"/>
              <a:t>Red-green</a:t>
            </a:r>
            <a:r>
              <a:rPr spc="40" dirty="0" smtClean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78179"/>
              <a:ext cx="9144000" cy="61798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5" dirty="0"/>
              <a:t>Red-green</a:t>
            </a:r>
            <a:r>
              <a:rPr spc="40" dirty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4000" cy="61721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5" dirty="0"/>
              <a:t>Red-green</a:t>
            </a:r>
            <a:r>
              <a:rPr spc="40" dirty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" y="685798"/>
              <a:ext cx="9136379" cy="61721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5" dirty="0"/>
              <a:t>Red-green</a:t>
            </a:r>
            <a:r>
              <a:rPr spc="40" dirty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588111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7020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 smtClean="0"/>
              <a:t>Red-green</a:t>
            </a:r>
            <a:r>
              <a:rPr spc="40" dirty="0" smtClean="0"/>
              <a:t> </a:t>
            </a:r>
            <a:r>
              <a:rPr spc="-5" dirty="0"/>
              <a:t>color-blindness</a:t>
            </a:r>
            <a:r>
              <a:rPr spc="35" dirty="0"/>
              <a:t> </a:t>
            </a:r>
            <a:r>
              <a:rPr spc="-10" dirty="0"/>
              <a:t>and</a:t>
            </a:r>
            <a:r>
              <a:rPr spc="5" dirty="0"/>
              <a:t> </a:t>
            </a:r>
            <a:r>
              <a:rPr spc="-5" dirty="0"/>
              <a:t>hemophilia</a:t>
            </a:r>
            <a:r>
              <a:rPr spc="20" dirty="0"/>
              <a:t> </a:t>
            </a:r>
            <a:r>
              <a:rPr spc="-5" dirty="0"/>
              <a:t>as</a:t>
            </a:r>
            <a:r>
              <a:rPr spc="10" dirty="0"/>
              <a:t> </a:t>
            </a:r>
            <a:r>
              <a:rPr spc="-15" dirty="0"/>
              <a:t>examples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20" dirty="0"/>
              <a:t> </a:t>
            </a:r>
            <a:r>
              <a:rPr spc="-20" dirty="0"/>
              <a:t>sex-linked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inheritance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3200399"/>
            <a:ext cx="4281170" cy="3657600"/>
            <a:chOff x="0" y="3200399"/>
            <a:chExt cx="4281170" cy="36576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00399"/>
              <a:ext cx="2743200" cy="36575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43961" y="6020561"/>
              <a:ext cx="1524000" cy="623570"/>
            </a:xfrm>
            <a:custGeom>
              <a:avLst/>
              <a:gdLst/>
              <a:ahLst/>
              <a:cxnLst/>
              <a:rect l="l" t="t" r="r" b="b"/>
              <a:pathLst>
                <a:path w="1524000" h="623570">
                  <a:moveTo>
                    <a:pt x="1524000" y="0"/>
                  </a:moveTo>
                  <a:lnTo>
                    <a:pt x="0" y="0"/>
                  </a:lnTo>
                  <a:lnTo>
                    <a:pt x="0" y="623316"/>
                  </a:lnTo>
                  <a:lnTo>
                    <a:pt x="1524000" y="623316"/>
                  </a:lnTo>
                  <a:lnTo>
                    <a:pt x="152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961" y="6020561"/>
              <a:ext cx="1524000" cy="623570"/>
            </a:xfrm>
            <a:custGeom>
              <a:avLst/>
              <a:gdLst/>
              <a:ahLst/>
              <a:cxnLst/>
              <a:rect l="l" t="t" r="r" b="b"/>
              <a:pathLst>
                <a:path w="1524000" h="623570">
                  <a:moveTo>
                    <a:pt x="0" y="623316"/>
                  </a:moveTo>
                  <a:lnTo>
                    <a:pt x="1524000" y="623316"/>
                  </a:lnTo>
                  <a:lnTo>
                    <a:pt x="1524000" y="0"/>
                  </a:lnTo>
                  <a:lnTo>
                    <a:pt x="0" y="0"/>
                  </a:lnTo>
                  <a:lnTo>
                    <a:pt x="0" y="62331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16" y="766572"/>
            <a:ext cx="8958580" cy="5558155"/>
            <a:chOff x="13716" y="766572"/>
            <a:chExt cx="8958580" cy="5558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" y="766572"/>
              <a:ext cx="8958014" cy="55580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1371600"/>
              <a:ext cx="5160264" cy="2877312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16255"/>
            <a:ext cx="84899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r>
              <a:rPr sz="2200" b="1" spc="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pedigree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charts</a:t>
            </a:r>
            <a:r>
              <a:rPr sz="22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deduce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pattern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inheritance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351231"/>
            <a:ext cx="190118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genetic</a:t>
            </a:r>
            <a:r>
              <a:rPr spc="-35" dirty="0"/>
              <a:t> </a:t>
            </a:r>
            <a:r>
              <a:rPr spc="-5" dirty="0"/>
              <a:t>diseases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2400" y="4504942"/>
            <a:ext cx="3124200" cy="22771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0"/>
              </a:spcBef>
            </a:pPr>
            <a:r>
              <a:rPr sz="1800" b="1" spc="-5" dirty="0">
                <a:latin typeface="Calibri"/>
                <a:cs typeface="Calibri"/>
              </a:rPr>
              <a:t>The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basics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Pedigrees:</a:t>
            </a:r>
            <a:endParaRPr sz="1800">
              <a:latin typeface="Calibri"/>
              <a:cs typeface="Calibri"/>
            </a:endParaRPr>
          </a:p>
          <a:p>
            <a:pPr marL="377825" indent="-287655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700" spc="-10" dirty="0">
                <a:latin typeface="Calibri"/>
                <a:cs typeface="Calibri"/>
              </a:rPr>
              <a:t>Sex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of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Individual:</a:t>
            </a:r>
            <a:endParaRPr sz="1700">
              <a:latin typeface="Calibri"/>
              <a:cs typeface="Calibri"/>
            </a:endParaRPr>
          </a:p>
          <a:p>
            <a:pPr marL="835025" lvl="1" indent="-2870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835025" algn="l"/>
                <a:tab pos="835660" algn="l"/>
              </a:tabLst>
            </a:pPr>
            <a:r>
              <a:rPr sz="1400" dirty="0">
                <a:latin typeface="Calibri"/>
                <a:cs typeface="Calibri"/>
              </a:rPr>
              <a:t>Male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Square</a:t>
            </a:r>
            <a:endParaRPr sz="1400">
              <a:latin typeface="Calibri"/>
              <a:cs typeface="Calibri"/>
            </a:endParaRPr>
          </a:p>
          <a:p>
            <a:pPr marL="835025" lvl="1" indent="-287020">
              <a:lnSpc>
                <a:spcPts val="1675"/>
              </a:lnSpc>
              <a:buFont typeface="Arial MT"/>
              <a:buChar char="•"/>
              <a:tabLst>
                <a:tab pos="835025" algn="l"/>
                <a:tab pos="835660" algn="l"/>
              </a:tabLst>
            </a:pPr>
            <a:r>
              <a:rPr sz="1400" spc="-5" dirty="0">
                <a:latin typeface="Calibri"/>
                <a:cs typeface="Calibri"/>
              </a:rPr>
              <a:t>Female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Circle</a:t>
            </a:r>
            <a:endParaRPr sz="1400">
              <a:latin typeface="Calibri"/>
              <a:cs typeface="Calibri"/>
            </a:endParaRPr>
          </a:p>
          <a:p>
            <a:pPr marL="377825" indent="-287655">
              <a:lnSpc>
                <a:spcPts val="2035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700" dirty="0">
                <a:latin typeface="Calibri"/>
                <a:cs typeface="Calibri"/>
              </a:rPr>
              <a:t>Presence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of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Trait:</a:t>
            </a:r>
            <a:endParaRPr sz="1700">
              <a:latin typeface="Calibri"/>
              <a:cs typeface="Calibri"/>
            </a:endParaRPr>
          </a:p>
          <a:p>
            <a:pPr marL="835025" lvl="1" indent="-2870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835025" algn="l"/>
                <a:tab pos="835660" algn="l"/>
              </a:tabLst>
            </a:pPr>
            <a:r>
              <a:rPr sz="1400" spc="-5" dirty="0">
                <a:latin typeface="Calibri"/>
                <a:cs typeface="Calibri"/>
              </a:rPr>
              <a:t>Shading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Affected</a:t>
            </a:r>
            <a:endParaRPr sz="1400">
              <a:latin typeface="Calibri"/>
              <a:cs typeface="Calibri"/>
            </a:endParaRPr>
          </a:p>
          <a:p>
            <a:pPr marL="835025" lvl="1" indent="-287020">
              <a:lnSpc>
                <a:spcPct val="100000"/>
              </a:lnSpc>
              <a:buFont typeface="Arial MT"/>
              <a:buChar char="•"/>
              <a:tabLst>
                <a:tab pos="835025" algn="l"/>
                <a:tab pos="835660" algn="l"/>
              </a:tabLst>
            </a:pPr>
            <a:r>
              <a:rPr sz="1400" spc="-5" dirty="0">
                <a:latin typeface="Calibri"/>
                <a:cs typeface="Calibri"/>
              </a:rPr>
              <a:t>Unshaded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Unaffected</a:t>
            </a:r>
            <a:endParaRPr sz="1400">
              <a:latin typeface="Calibri"/>
              <a:cs typeface="Calibri"/>
            </a:endParaRPr>
          </a:p>
          <a:p>
            <a:pPr marL="835025" lvl="1" indent="-287020">
              <a:lnSpc>
                <a:spcPts val="1675"/>
              </a:lnSpc>
              <a:buFont typeface="Arial MT"/>
              <a:buChar char="•"/>
              <a:tabLst>
                <a:tab pos="835025" algn="l"/>
                <a:tab pos="835660" algn="l"/>
              </a:tabLst>
            </a:pPr>
            <a:r>
              <a:rPr sz="1400" spc="-5" dirty="0">
                <a:latin typeface="Calibri"/>
                <a:cs typeface="Calibri"/>
              </a:rPr>
              <a:t>Half-shade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Carrier</a:t>
            </a:r>
            <a:endParaRPr sz="1400">
              <a:latin typeface="Calibri"/>
              <a:cs typeface="Calibri"/>
            </a:endParaRPr>
          </a:p>
          <a:p>
            <a:pPr marL="377825" indent="-287655">
              <a:lnSpc>
                <a:spcPts val="2035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700" spc="-15" dirty="0">
                <a:latin typeface="Calibri"/>
                <a:cs typeface="Calibri"/>
              </a:rPr>
              <a:t>Rows </a:t>
            </a:r>
            <a:r>
              <a:rPr sz="1700" spc="-10" dirty="0">
                <a:latin typeface="Calibri"/>
                <a:cs typeface="Calibri"/>
              </a:rPr>
              <a:t>represent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generations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74008" y="4407408"/>
            <a:ext cx="4979035" cy="711835"/>
            <a:chOff x="3874008" y="4407408"/>
            <a:chExt cx="4979035" cy="711835"/>
          </a:xfrm>
        </p:grpSpPr>
        <p:sp>
          <p:nvSpPr>
            <p:cNvPr id="10" name="object 10"/>
            <p:cNvSpPr/>
            <p:nvPr/>
          </p:nvSpPr>
          <p:spPr>
            <a:xfrm>
              <a:off x="3886962" y="4420362"/>
              <a:ext cx="4953000" cy="685800"/>
            </a:xfrm>
            <a:custGeom>
              <a:avLst/>
              <a:gdLst/>
              <a:ahLst/>
              <a:cxnLst/>
              <a:rect l="l" t="t" r="r" b="b"/>
              <a:pathLst>
                <a:path w="4953000" h="685800">
                  <a:moveTo>
                    <a:pt x="4952999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4952999" y="685800"/>
                  </a:lnTo>
                  <a:lnTo>
                    <a:pt x="4952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86962" y="4420362"/>
              <a:ext cx="4953000" cy="685800"/>
            </a:xfrm>
            <a:custGeom>
              <a:avLst/>
              <a:gdLst/>
              <a:ahLst/>
              <a:cxnLst/>
              <a:rect l="l" t="t" r="r" b="b"/>
              <a:pathLst>
                <a:path w="4953000" h="685800">
                  <a:moveTo>
                    <a:pt x="0" y="685800"/>
                  </a:moveTo>
                  <a:lnTo>
                    <a:pt x="4952999" y="685800"/>
                  </a:lnTo>
                  <a:lnTo>
                    <a:pt x="4952999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581400" y="4504944"/>
            <a:ext cx="5410200" cy="212344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378460" indent="-287020">
              <a:lnSpc>
                <a:spcPts val="2385"/>
              </a:lnSpc>
              <a:spcBef>
                <a:spcPts val="229"/>
              </a:spcBef>
              <a:buFont typeface="Arial MT"/>
              <a:buChar char="•"/>
              <a:tabLst>
                <a:tab pos="378460" algn="l"/>
                <a:tab pos="379095" algn="l"/>
              </a:tabLst>
            </a:pPr>
            <a:r>
              <a:rPr sz="2000" b="1" spc="-5" dirty="0">
                <a:latin typeface="Calibri"/>
                <a:cs typeface="Calibri"/>
              </a:rPr>
              <a:t>Autosomal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Dominant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Recessive?</a:t>
            </a:r>
            <a:endParaRPr sz="2000">
              <a:latin typeface="Calibri"/>
              <a:cs typeface="Calibri"/>
            </a:endParaRPr>
          </a:p>
          <a:p>
            <a:pPr marL="835660" lvl="1" indent="-287020">
              <a:lnSpc>
                <a:spcPts val="2865"/>
              </a:lnSpc>
              <a:buFont typeface="Arial MT"/>
              <a:buChar char="•"/>
              <a:tabLst>
                <a:tab pos="835660" algn="l"/>
                <a:tab pos="836294" algn="l"/>
              </a:tabLst>
            </a:pPr>
            <a:r>
              <a:rPr sz="2400" i="1" spc="-10" dirty="0">
                <a:latin typeface="Calibri"/>
                <a:cs typeface="Calibri"/>
              </a:rPr>
              <a:t>Recessive</a:t>
            </a:r>
            <a:endParaRPr sz="2400">
              <a:latin typeface="Calibri"/>
              <a:cs typeface="Calibri"/>
            </a:endParaRPr>
          </a:p>
          <a:p>
            <a:pPr marL="378460" indent="-287020">
              <a:lnSpc>
                <a:spcPts val="2385"/>
              </a:lnSpc>
              <a:spcBef>
                <a:spcPts val="35"/>
              </a:spcBef>
              <a:buFont typeface="Arial MT"/>
              <a:buChar char="•"/>
              <a:tabLst>
                <a:tab pos="378460" algn="l"/>
                <a:tab pos="379095" algn="l"/>
              </a:tabLst>
            </a:pPr>
            <a:r>
              <a:rPr sz="2000" b="1" spc="-5" dirty="0">
                <a:latin typeface="Calibri"/>
                <a:cs typeface="Calibri"/>
              </a:rPr>
              <a:t>Genotype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Max?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(AA,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aa)</a:t>
            </a:r>
            <a:endParaRPr sz="2000">
              <a:latin typeface="Calibri"/>
              <a:cs typeface="Calibri"/>
            </a:endParaRPr>
          </a:p>
          <a:p>
            <a:pPr marL="835660" lvl="1" indent="-287020">
              <a:lnSpc>
                <a:spcPts val="2865"/>
              </a:lnSpc>
              <a:buFont typeface="Arial MT"/>
              <a:buChar char="•"/>
              <a:tabLst>
                <a:tab pos="835660" algn="l"/>
                <a:tab pos="836294" algn="l"/>
              </a:tabLst>
            </a:pPr>
            <a:r>
              <a:rPr sz="2400" i="1" dirty="0">
                <a:latin typeface="Calibri"/>
                <a:cs typeface="Calibri"/>
              </a:rPr>
              <a:t>aa</a:t>
            </a:r>
            <a:endParaRPr sz="2400">
              <a:latin typeface="Calibri"/>
              <a:cs typeface="Calibri"/>
            </a:endParaRPr>
          </a:p>
          <a:p>
            <a:pPr marL="378460" indent="-287020">
              <a:lnSpc>
                <a:spcPts val="2385"/>
              </a:lnSpc>
              <a:spcBef>
                <a:spcPts val="25"/>
              </a:spcBef>
              <a:buFont typeface="Arial MT"/>
              <a:buChar char="•"/>
              <a:tabLst>
                <a:tab pos="378460" algn="l"/>
                <a:tab pos="379095" algn="l"/>
              </a:tabLst>
            </a:pPr>
            <a:r>
              <a:rPr sz="2000" b="1" spc="-5" dirty="0">
                <a:latin typeface="Calibri"/>
                <a:cs typeface="Calibri"/>
              </a:rPr>
              <a:t>Genotype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-15" dirty="0">
                <a:latin typeface="Calibri"/>
                <a:cs typeface="Calibri"/>
              </a:rPr>
              <a:t> Ryan?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(AA,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Aa,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aa)</a:t>
            </a:r>
            <a:endParaRPr sz="2000">
              <a:latin typeface="Calibri"/>
              <a:cs typeface="Calibri"/>
            </a:endParaRPr>
          </a:p>
          <a:p>
            <a:pPr marL="835660" lvl="1" indent="-287020">
              <a:lnSpc>
                <a:spcPts val="2865"/>
              </a:lnSpc>
              <a:buFont typeface="Arial MT"/>
              <a:buChar char="•"/>
              <a:tabLst>
                <a:tab pos="835660" algn="l"/>
                <a:tab pos="836294" algn="l"/>
              </a:tabLst>
            </a:pPr>
            <a:r>
              <a:rPr sz="2400" i="1" dirty="0">
                <a:latin typeface="Calibri"/>
                <a:cs typeface="Calibri"/>
              </a:rPr>
              <a:t>Aa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246" y="2714572"/>
            <a:ext cx="3016083" cy="20460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0" y="840192"/>
            <a:ext cx="3028335" cy="19646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50991" y="4643436"/>
            <a:ext cx="3281171" cy="206692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16255"/>
            <a:ext cx="8489950" cy="20535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pedigree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charts</a:t>
            </a:r>
            <a:r>
              <a:rPr sz="22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deduce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pattern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inheritance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genetic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diseases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 dirty="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</a:pPr>
            <a:r>
              <a:rPr sz="2400" b="1" spc="-15" dirty="0">
                <a:latin typeface="Calibri"/>
                <a:cs typeface="Calibri"/>
              </a:rPr>
              <a:t>Sex-Linked,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Recessive:</a:t>
            </a:r>
            <a:endParaRPr sz="2400" dirty="0">
              <a:latin typeface="Calibri"/>
              <a:cs typeface="Calibri"/>
            </a:endParaRPr>
          </a:p>
          <a:p>
            <a:pPr marL="1442085" indent="-287020">
              <a:lnSpc>
                <a:spcPct val="100000"/>
              </a:lnSpc>
              <a:buFont typeface="Arial MT"/>
              <a:buChar char="•"/>
              <a:tabLst>
                <a:tab pos="1442085" algn="l"/>
                <a:tab pos="1442720" algn="l"/>
              </a:tabLst>
            </a:pPr>
            <a:r>
              <a:rPr sz="2400" spc="-40" dirty="0">
                <a:latin typeface="Calibri"/>
                <a:cs typeface="Calibri"/>
              </a:rPr>
              <a:t>Trait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able</a:t>
            </a:r>
            <a:r>
              <a:rPr sz="2400" spc="-15" dirty="0">
                <a:latin typeface="Calibri"/>
                <a:cs typeface="Calibri"/>
              </a:rPr>
              <a:t> 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skip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generations</a:t>
            </a:r>
            <a:endParaRPr sz="2400" dirty="0">
              <a:latin typeface="Calibri"/>
              <a:cs typeface="Calibri"/>
            </a:endParaRPr>
          </a:p>
          <a:p>
            <a:pPr marL="1442085" indent="-287020">
              <a:lnSpc>
                <a:spcPct val="100000"/>
              </a:lnSpc>
              <a:buFont typeface="Arial MT"/>
              <a:buChar char="•"/>
              <a:tabLst>
                <a:tab pos="1442085" algn="l"/>
                <a:tab pos="1442720" algn="l"/>
              </a:tabLst>
            </a:pPr>
            <a:r>
              <a:rPr sz="2400" dirty="0">
                <a:latin typeface="Calibri"/>
                <a:cs typeface="Calibri"/>
              </a:rPr>
              <a:t>Males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are </a:t>
            </a:r>
            <a:r>
              <a:rPr sz="2400" spc="-5" dirty="0">
                <a:latin typeface="Calibri"/>
                <a:cs typeface="Calibri"/>
              </a:rPr>
              <a:t>predominantly</a:t>
            </a:r>
            <a:r>
              <a:rPr sz="2400" spc="-15" dirty="0">
                <a:latin typeface="Calibri"/>
                <a:cs typeface="Calibri"/>
              </a:rPr>
              <a:t> affected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84575" y="3309061"/>
            <a:ext cx="42132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Autosomal,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Recessive:</a:t>
            </a:r>
            <a:endParaRPr sz="2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40" dirty="0">
                <a:latin typeface="Calibri"/>
                <a:cs typeface="Calibri"/>
              </a:rPr>
              <a:t>Trait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able</a:t>
            </a:r>
            <a:r>
              <a:rPr sz="2400" spc="-15" dirty="0">
                <a:latin typeface="Calibri"/>
                <a:cs typeface="Calibri"/>
              </a:rPr>
              <a:t> 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skip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generations</a:t>
            </a:r>
            <a:endParaRPr sz="2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dirty="0">
                <a:latin typeface="Calibri"/>
                <a:cs typeface="Calibri"/>
              </a:rPr>
              <a:t>No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major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sex-bias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expression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2044" y="5367324"/>
            <a:ext cx="42125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Autosomal,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Dominant:</a:t>
            </a:r>
            <a:endParaRPr sz="2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40" dirty="0">
                <a:latin typeface="Calibri"/>
                <a:cs typeface="Calibri"/>
              </a:rPr>
              <a:t>Trait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cannot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skip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generations</a:t>
            </a:r>
            <a:endParaRPr sz="2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dirty="0">
                <a:latin typeface="Calibri"/>
                <a:cs typeface="Calibri"/>
              </a:rPr>
              <a:t>No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major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sex-bias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expression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75129"/>
              <a:ext cx="9144000" cy="61828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4899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 smtClean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pedigree</a:t>
            </a:r>
            <a:r>
              <a:rPr spc="15" dirty="0"/>
              <a:t> </a:t>
            </a:r>
            <a:r>
              <a:rPr spc="-10" dirty="0"/>
              <a:t>charts</a:t>
            </a:r>
            <a:r>
              <a:rPr spc="3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5" dirty="0"/>
              <a:t>deduce</a:t>
            </a:r>
            <a:r>
              <a:rPr spc="25" dirty="0"/>
              <a:t> </a:t>
            </a:r>
            <a:r>
              <a:rPr spc="-10" dirty="0"/>
              <a:t>the</a:t>
            </a:r>
            <a:r>
              <a:rPr spc="15" dirty="0"/>
              <a:t> </a:t>
            </a:r>
            <a:r>
              <a:rPr spc="-20" dirty="0"/>
              <a:t>pattern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inheritance</a:t>
            </a:r>
            <a:r>
              <a:rPr spc="45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genetic</a:t>
            </a:r>
            <a:r>
              <a:rPr spc="-10" dirty="0"/>
              <a:t> </a:t>
            </a:r>
            <a:r>
              <a:rPr spc="-5" dirty="0"/>
              <a:t>diseases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94942"/>
              <a:ext cx="9144000" cy="61630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4899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Analysis</a:t>
            </a:r>
            <a:r>
              <a:rPr spc="5" dirty="0" smtClean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pedigree</a:t>
            </a:r>
            <a:r>
              <a:rPr spc="15" dirty="0"/>
              <a:t> </a:t>
            </a:r>
            <a:r>
              <a:rPr spc="-10" dirty="0"/>
              <a:t>charts</a:t>
            </a:r>
            <a:r>
              <a:rPr spc="3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5" dirty="0"/>
              <a:t>deduce</a:t>
            </a:r>
            <a:r>
              <a:rPr spc="25" dirty="0"/>
              <a:t> </a:t>
            </a:r>
            <a:r>
              <a:rPr spc="-10" dirty="0"/>
              <a:t>the</a:t>
            </a:r>
            <a:r>
              <a:rPr spc="15" dirty="0"/>
              <a:t> </a:t>
            </a:r>
            <a:r>
              <a:rPr spc="-20" dirty="0"/>
              <a:t>pattern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inheritance</a:t>
            </a:r>
            <a:r>
              <a:rPr spc="45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genetic</a:t>
            </a:r>
            <a:r>
              <a:rPr spc="-10" dirty="0"/>
              <a:t> </a:t>
            </a:r>
            <a:r>
              <a:rPr spc="-5" dirty="0"/>
              <a:t>diseases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4629150"/>
            <a:chOff x="0" y="0"/>
            <a:chExt cx="9144000" cy="4629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800"/>
              <a:ext cx="9144000" cy="39431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4899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Analysis</a:t>
            </a:r>
            <a:r>
              <a:rPr spc="5" dirty="0" smtClean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pedigree</a:t>
            </a:r>
            <a:r>
              <a:rPr spc="15" dirty="0"/>
              <a:t> </a:t>
            </a:r>
            <a:r>
              <a:rPr spc="-10" dirty="0"/>
              <a:t>charts</a:t>
            </a:r>
            <a:r>
              <a:rPr spc="3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5" dirty="0"/>
              <a:t>deduce</a:t>
            </a:r>
            <a:r>
              <a:rPr spc="25" dirty="0"/>
              <a:t> </a:t>
            </a:r>
            <a:r>
              <a:rPr spc="-10" dirty="0"/>
              <a:t>the</a:t>
            </a:r>
            <a:r>
              <a:rPr spc="15" dirty="0"/>
              <a:t> </a:t>
            </a:r>
            <a:r>
              <a:rPr spc="-20" dirty="0"/>
              <a:t>pattern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inheritance</a:t>
            </a:r>
            <a:r>
              <a:rPr spc="45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genetic</a:t>
            </a:r>
            <a:r>
              <a:rPr spc="-10" dirty="0"/>
              <a:t> </a:t>
            </a:r>
            <a:r>
              <a:rPr spc="-5" dirty="0"/>
              <a:t>diseases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520180"/>
            <a:chOff x="0" y="0"/>
            <a:chExt cx="9144000" cy="6520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4000" cy="5833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4899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 smtClean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pedigree</a:t>
            </a:r>
            <a:r>
              <a:rPr spc="15" dirty="0"/>
              <a:t> </a:t>
            </a:r>
            <a:r>
              <a:rPr spc="-10" dirty="0"/>
              <a:t>charts</a:t>
            </a:r>
            <a:r>
              <a:rPr spc="3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5" dirty="0"/>
              <a:t>deduce</a:t>
            </a:r>
            <a:r>
              <a:rPr spc="25" dirty="0"/>
              <a:t> </a:t>
            </a:r>
            <a:r>
              <a:rPr spc="-10" dirty="0"/>
              <a:t>the</a:t>
            </a:r>
            <a:r>
              <a:rPr spc="15" dirty="0"/>
              <a:t> </a:t>
            </a:r>
            <a:r>
              <a:rPr spc="-20" dirty="0"/>
              <a:t>pattern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inheritance</a:t>
            </a:r>
            <a:r>
              <a:rPr spc="45" dirty="0"/>
              <a:t> </a:t>
            </a:r>
            <a:r>
              <a:rPr spc="-5" dirty="0"/>
              <a:t>of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39" y="351231"/>
            <a:ext cx="190118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genetic</a:t>
            </a:r>
            <a:r>
              <a:rPr sz="2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diseases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065007" y="673608"/>
            <a:ext cx="1092835" cy="635635"/>
            <a:chOff x="8065007" y="673608"/>
            <a:chExt cx="1092835" cy="635635"/>
          </a:xfrm>
        </p:grpSpPr>
        <p:sp>
          <p:nvSpPr>
            <p:cNvPr id="8" name="object 8"/>
            <p:cNvSpPr/>
            <p:nvPr/>
          </p:nvSpPr>
          <p:spPr>
            <a:xfrm>
              <a:off x="8077961" y="686562"/>
              <a:ext cx="1066800" cy="609600"/>
            </a:xfrm>
            <a:custGeom>
              <a:avLst/>
              <a:gdLst/>
              <a:ahLst/>
              <a:cxnLst/>
              <a:rect l="l" t="t" r="r" b="b"/>
              <a:pathLst>
                <a:path w="1066800" h="609600">
                  <a:moveTo>
                    <a:pt x="10668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1066800" y="6096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77961" y="686562"/>
              <a:ext cx="1066800" cy="609600"/>
            </a:xfrm>
            <a:custGeom>
              <a:avLst/>
              <a:gdLst/>
              <a:ahLst/>
              <a:cxnLst/>
              <a:rect l="l" t="t" r="r" b="b"/>
              <a:pathLst>
                <a:path w="1066800" h="609600">
                  <a:moveTo>
                    <a:pt x="0" y="609600"/>
                  </a:moveTo>
                  <a:lnTo>
                    <a:pt x="1066800" y="609600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" y="685797"/>
              <a:ext cx="9102852" cy="61722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4899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 smtClean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pedigree</a:t>
            </a:r>
            <a:r>
              <a:rPr spc="15" dirty="0"/>
              <a:t> </a:t>
            </a:r>
            <a:r>
              <a:rPr spc="-10" dirty="0"/>
              <a:t>charts</a:t>
            </a:r>
            <a:r>
              <a:rPr spc="3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5" dirty="0"/>
              <a:t>deduce</a:t>
            </a:r>
            <a:r>
              <a:rPr spc="25" dirty="0"/>
              <a:t> </a:t>
            </a:r>
            <a:r>
              <a:rPr spc="-10" dirty="0"/>
              <a:t>the</a:t>
            </a:r>
            <a:r>
              <a:rPr spc="15" dirty="0"/>
              <a:t> </a:t>
            </a:r>
            <a:r>
              <a:rPr spc="-20" dirty="0"/>
              <a:t>pattern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inheritance</a:t>
            </a:r>
            <a:r>
              <a:rPr spc="45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genetic</a:t>
            </a:r>
            <a:r>
              <a:rPr spc="-10" dirty="0"/>
              <a:t> </a:t>
            </a:r>
            <a:r>
              <a:rPr spc="-5" dirty="0"/>
              <a:t>diseases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2600" y="761998"/>
            <a:ext cx="3581400" cy="60198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4899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 smtClean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pedigree</a:t>
            </a:r>
            <a:r>
              <a:rPr spc="15" dirty="0"/>
              <a:t> </a:t>
            </a:r>
            <a:r>
              <a:rPr spc="-10" dirty="0"/>
              <a:t>charts</a:t>
            </a:r>
            <a:r>
              <a:rPr spc="30" dirty="0"/>
              <a:t> </a:t>
            </a:r>
            <a:r>
              <a:rPr spc="-20" dirty="0"/>
              <a:t>to</a:t>
            </a:r>
            <a:r>
              <a:rPr spc="15" dirty="0"/>
              <a:t> </a:t>
            </a:r>
            <a:r>
              <a:rPr spc="-5" dirty="0"/>
              <a:t>deduce</a:t>
            </a:r>
            <a:r>
              <a:rPr spc="25" dirty="0"/>
              <a:t> </a:t>
            </a:r>
            <a:r>
              <a:rPr spc="-10" dirty="0"/>
              <a:t>the</a:t>
            </a:r>
            <a:r>
              <a:rPr spc="15" dirty="0"/>
              <a:t> </a:t>
            </a:r>
            <a:r>
              <a:rPr spc="-20" dirty="0"/>
              <a:t>pattern</a:t>
            </a:r>
            <a:r>
              <a:rPr spc="25" dirty="0"/>
              <a:t> </a:t>
            </a:r>
            <a:r>
              <a:rPr spc="-5" dirty="0"/>
              <a:t>of</a:t>
            </a:r>
            <a:r>
              <a:rPr spc="15" dirty="0"/>
              <a:t> </a:t>
            </a:r>
            <a:r>
              <a:rPr spc="-10" dirty="0"/>
              <a:t>inheritance</a:t>
            </a:r>
            <a:r>
              <a:rPr spc="45" dirty="0"/>
              <a:t> </a:t>
            </a:r>
            <a:r>
              <a:rPr spc="-5" dirty="0"/>
              <a:t>of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genetic</a:t>
            </a:r>
            <a:r>
              <a:rPr spc="-10" dirty="0"/>
              <a:t> </a:t>
            </a:r>
            <a:r>
              <a:rPr spc="-5" dirty="0"/>
              <a:t>diseases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1140" y="778509"/>
            <a:ext cx="524446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Medical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researchers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have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identified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more</a:t>
            </a:r>
            <a:r>
              <a:rPr sz="2000" dirty="0">
                <a:latin typeface="Calibri"/>
                <a:cs typeface="Calibri"/>
              </a:rPr>
              <a:t> than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4,000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diseases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far.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alibri"/>
              <a:cs typeface="Calibri"/>
            </a:endParaRPr>
          </a:p>
          <a:p>
            <a:pPr marL="12700" marR="66167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Examples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know include </a:t>
            </a:r>
            <a:r>
              <a:rPr sz="2000" i="1" spc="-5" dirty="0">
                <a:latin typeface="Calibri"/>
                <a:cs typeface="Calibri"/>
              </a:rPr>
              <a:t>Cystic fibrosis,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5" dirty="0">
                <a:latin typeface="Calibri"/>
                <a:cs typeface="Calibri"/>
              </a:rPr>
              <a:t>Huntington’s </a:t>
            </a:r>
            <a:r>
              <a:rPr sz="2000" i="1" spc="-5" dirty="0">
                <a:latin typeface="Calibri"/>
                <a:cs typeface="Calibri"/>
              </a:rPr>
              <a:t>disease, Sickle cell anemia,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Hemophilia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Calibri"/>
              <a:cs typeface="Calibri"/>
            </a:endParaRPr>
          </a:p>
          <a:p>
            <a:pPr marL="12700" marR="298450">
              <a:lnSpc>
                <a:spcPct val="100000"/>
              </a:lnSpc>
            </a:pPr>
            <a:r>
              <a:rPr sz="2000" spc="-55" dirty="0">
                <a:latin typeface="Calibri"/>
                <a:cs typeface="Calibri"/>
              </a:rPr>
              <a:t>Yet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most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people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unaffected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diseases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because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most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are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caused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by very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rare,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recessive </a:t>
            </a:r>
            <a:r>
              <a:rPr sz="2000" b="1" dirty="0">
                <a:latin typeface="Calibri"/>
                <a:cs typeface="Calibri"/>
              </a:rPr>
              <a:t>alleles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spc="-60" dirty="0">
                <a:latin typeface="Calibri"/>
                <a:cs typeface="Calibri"/>
              </a:rPr>
              <a:t>Today,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cheap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fast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</a:t>
            </a:r>
            <a:r>
              <a:rPr sz="2000" spc="-10" dirty="0">
                <a:latin typeface="Calibri"/>
                <a:cs typeface="Calibri"/>
              </a:rPr>
              <a:t> tests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allow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parents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determine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carry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 diseases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before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they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make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decisions</a:t>
            </a:r>
            <a:r>
              <a:rPr sz="2000" dirty="0">
                <a:latin typeface="Calibri"/>
                <a:cs typeface="Calibri"/>
              </a:rPr>
              <a:t> about </a:t>
            </a:r>
            <a:r>
              <a:rPr sz="2000" spc="-10" dirty="0">
                <a:latin typeface="Calibri"/>
                <a:cs typeface="Calibri"/>
              </a:rPr>
              <a:t>having</a:t>
            </a:r>
            <a:r>
              <a:rPr sz="2000" spc="-5" dirty="0">
                <a:latin typeface="Calibri"/>
                <a:cs typeface="Calibri"/>
              </a:rPr>
              <a:t> children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1800" y="5245608"/>
            <a:ext cx="2286000" cy="14523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9079" y="5248655"/>
            <a:ext cx="2438400" cy="144932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00CC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6255"/>
            <a:ext cx="85280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 </a:t>
            </a:r>
            <a:r>
              <a:rPr spc="-10" dirty="0"/>
              <a:t>Radiation</a:t>
            </a:r>
            <a:r>
              <a:rPr spc="45" dirty="0"/>
              <a:t> </a:t>
            </a:r>
            <a:r>
              <a:rPr spc="-10" dirty="0"/>
              <a:t>and</a:t>
            </a:r>
            <a:r>
              <a:rPr spc="10" dirty="0"/>
              <a:t> </a:t>
            </a:r>
            <a:r>
              <a:rPr spc="-15" dirty="0"/>
              <a:t>mutagenic</a:t>
            </a:r>
            <a:r>
              <a:rPr spc="25" dirty="0"/>
              <a:t> </a:t>
            </a:r>
            <a:r>
              <a:rPr spc="-10" dirty="0"/>
              <a:t>chemicals</a:t>
            </a:r>
            <a:r>
              <a:rPr spc="5" dirty="0"/>
              <a:t> </a:t>
            </a:r>
            <a:r>
              <a:rPr spc="-10" dirty="0"/>
              <a:t>increase</a:t>
            </a:r>
            <a:r>
              <a:rPr spc="30" dirty="0"/>
              <a:t> </a:t>
            </a:r>
            <a:r>
              <a:rPr spc="-10" dirty="0"/>
              <a:t>the</a:t>
            </a:r>
            <a:r>
              <a:rPr spc="20" dirty="0"/>
              <a:t> </a:t>
            </a:r>
            <a:r>
              <a:rPr spc="-15" dirty="0"/>
              <a:t>mutation</a:t>
            </a:r>
            <a:r>
              <a:rPr spc="35" dirty="0"/>
              <a:t> </a:t>
            </a:r>
            <a:r>
              <a:rPr spc="-30" dirty="0"/>
              <a:t>rate</a:t>
            </a:r>
            <a:r>
              <a:rPr spc="45" dirty="0"/>
              <a:t> </a:t>
            </a:r>
            <a:r>
              <a:rPr spc="-10" dirty="0"/>
              <a:t>and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can</a:t>
            </a:r>
            <a:r>
              <a:rPr spc="-10" dirty="0"/>
              <a:t> cause</a:t>
            </a:r>
            <a:r>
              <a:rPr spc="10" dirty="0"/>
              <a:t> </a:t>
            </a:r>
            <a:r>
              <a:rPr spc="-15" dirty="0"/>
              <a:t>genetic</a:t>
            </a:r>
            <a:r>
              <a:rPr spc="20" dirty="0"/>
              <a:t> </a:t>
            </a:r>
            <a:r>
              <a:rPr spc="-5" dirty="0"/>
              <a:t>disease</a:t>
            </a:r>
            <a:r>
              <a:rPr spc="10" dirty="0"/>
              <a:t> </a:t>
            </a:r>
            <a:r>
              <a:rPr spc="-10" dirty="0"/>
              <a:t>and</a:t>
            </a:r>
            <a:r>
              <a:rPr dirty="0"/>
              <a:t> </a:t>
            </a:r>
            <a:r>
              <a:rPr spc="-35" dirty="0"/>
              <a:t>cancer.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937387"/>
            <a:ext cx="5123815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6957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Alleles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gene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differ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just</a:t>
            </a:r>
            <a:r>
              <a:rPr sz="2000" dirty="0">
                <a:latin typeface="Calibri"/>
                <a:cs typeface="Calibri"/>
              </a:rPr>
              <a:t> a </a:t>
            </a:r>
            <a:r>
              <a:rPr sz="2000" spc="-25" dirty="0">
                <a:latin typeface="Calibri"/>
                <a:cs typeface="Calibri"/>
              </a:rPr>
              <a:t>few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nitrogen </a:t>
            </a:r>
            <a:r>
              <a:rPr sz="2000" spc="-5" dirty="0">
                <a:latin typeface="Calibri"/>
                <a:cs typeface="Calibri"/>
              </a:rPr>
              <a:t> base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letters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(SNPs).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New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alleles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formed </a:t>
            </a:r>
            <a:r>
              <a:rPr sz="2000" spc="-5" dirty="0">
                <a:latin typeface="Calibri"/>
                <a:cs typeface="Calibri"/>
              </a:rPr>
              <a:t>by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mutation </a:t>
            </a:r>
            <a:r>
              <a:rPr sz="2000" dirty="0">
                <a:latin typeface="Calibri"/>
                <a:cs typeface="Calibri"/>
              </a:rPr>
              <a:t>– a </a:t>
            </a:r>
            <a:r>
              <a:rPr sz="2000" spc="-5" dirty="0">
                <a:latin typeface="Calibri"/>
                <a:cs typeface="Calibri"/>
              </a:rPr>
              <a:t>random </a:t>
            </a:r>
            <a:r>
              <a:rPr sz="2000" dirty="0">
                <a:latin typeface="Calibri"/>
                <a:cs typeface="Calibri"/>
              </a:rPr>
              <a:t>change in the base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sequence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gene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High-energy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radiation</a:t>
            </a:r>
            <a:r>
              <a:rPr sz="2000" spc="-10" dirty="0">
                <a:latin typeface="Calibri"/>
                <a:cs typeface="Calibri"/>
              </a:rPr>
              <a:t>, </a:t>
            </a:r>
            <a:r>
              <a:rPr sz="2000" dirty="0">
                <a:latin typeface="Calibri"/>
                <a:cs typeface="Calibri"/>
              </a:rPr>
              <a:t>including Gamma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rays,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UV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light,</a:t>
            </a:r>
            <a:r>
              <a:rPr sz="2000" dirty="0">
                <a:latin typeface="Calibri"/>
                <a:cs typeface="Calibri"/>
              </a:rPr>
              <a:t> and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X-rays, </a:t>
            </a:r>
            <a:r>
              <a:rPr sz="2000" spc="-5" dirty="0">
                <a:latin typeface="Calibri"/>
                <a:cs typeface="Calibri"/>
              </a:rPr>
              <a:t>can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increase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mutation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rate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3302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Some chemicals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called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mutagens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also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increase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mutation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rate,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such </a:t>
            </a:r>
            <a:r>
              <a:rPr sz="2000" dirty="0">
                <a:latin typeface="Calibri"/>
                <a:cs typeface="Calibri"/>
              </a:rPr>
              <a:t>as </a:t>
            </a:r>
            <a:r>
              <a:rPr sz="2000" spc="-15" dirty="0">
                <a:latin typeface="Calibri"/>
                <a:cs typeface="Calibri"/>
              </a:rPr>
              <a:t>mustard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WWI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chemicals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tobacco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smoke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7429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Mutations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b="1" i="1" spc="-5" dirty="0">
                <a:latin typeface="Calibri"/>
                <a:cs typeface="Calibri"/>
              </a:rPr>
              <a:t>oncogenes </a:t>
            </a:r>
            <a:r>
              <a:rPr sz="2000" dirty="0">
                <a:latin typeface="Calibri"/>
                <a:cs typeface="Calibri"/>
              </a:rPr>
              <a:t>(genes </a:t>
            </a:r>
            <a:r>
              <a:rPr sz="2000" spc="-5" dirty="0">
                <a:latin typeface="Calibri"/>
                <a:cs typeface="Calibri"/>
              </a:rPr>
              <a:t>that </a:t>
            </a:r>
            <a:r>
              <a:rPr sz="2000" spc="-10" dirty="0">
                <a:latin typeface="Calibri"/>
                <a:cs typeface="Calibri"/>
              </a:rPr>
              <a:t>regulate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cell </a:t>
            </a:r>
            <a:r>
              <a:rPr sz="2000" spc="-5" dirty="0">
                <a:latin typeface="Calibri"/>
                <a:cs typeface="Calibri"/>
              </a:rPr>
              <a:t>cycle) can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lead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cancer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alibri"/>
              <a:cs typeface="Calibri"/>
            </a:endParaRPr>
          </a:p>
          <a:p>
            <a:pPr marL="12700" marR="9207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Mutations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5" dirty="0">
                <a:latin typeface="Calibri"/>
                <a:cs typeface="Calibri"/>
              </a:rPr>
              <a:t>genes of </a:t>
            </a:r>
            <a:r>
              <a:rPr sz="2000" spc="-10" dirty="0">
                <a:latin typeface="Calibri"/>
                <a:cs typeface="Calibri"/>
              </a:rPr>
              <a:t>gametes </a:t>
            </a:r>
            <a:r>
              <a:rPr sz="2000" spc="-5" dirty="0">
                <a:latin typeface="Calibri"/>
                <a:cs typeface="Calibri"/>
              </a:rPr>
              <a:t>can be </a:t>
            </a:r>
            <a:r>
              <a:rPr sz="2000" dirty="0">
                <a:latin typeface="Calibri"/>
                <a:cs typeface="Calibri"/>
              </a:rPr>
              <a:t>passed </a:t>
            </a:r>
            <a:r>
              <a:rPr sz="2000" spc="-5" dirty="0">
                <a:latin typeface="Calibri"/>
                <a:cs typeface="Calibri"/>
              </a:rPr>
              <a:t>on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children,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possibly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causing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genetic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disease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7379" y="693418"/>
            <a:ext cx="3436620" cy="616457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739" y="16255"/>
            <a:ext cx="84588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Consequence</a:t>
            </a:r>
            <a:r>
              <a:rPr sz="22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radiation</a:t>
            </a:r>
            <a:r>
              <a:rPr sz="22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nuclear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bombing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Hiroshima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Nagasaki</a:t>
            </a:r>
            <a:r>
              <a:rPr spc="-5" dirty="0"/>
              <a:t> and the</a:t>
            </a:r>
            <a:r>
              <a:rPr spc="5" dirty="0"/>
              <a:t> </a:t>
            </a:r>
            <a:r>
              <a:rPr spc="-5" dirty="0"/>
              <a:t>nuclear</a:t>
            </a:r>
            <a:r>
              <a:rPr spc="5" dirty="0"/>
              <a:t> </a:t>
            </a:r>
            <a:r>
              <a:rPr spc="-5" dirty="0"/>
              <a:t>accident</a:t>
            </a:r>
            <a:r>
              <a:rPr spc="15" dirty="0"/>
              <a:t> </a:t>
            </a:r>
            <a:r>
              <a:rPr spc="-20" dirty="0"/>
              <a:t>at</a:t>
            </a:r>
            <a:r>
              <a:rPr spc="5" dirty="0"/>
              <a:t> </a:t>
            </a:r>
            <a:r>
              <a:rPr spc="-10" dirty="0"/>
              <a:t>Chernobyl.</a:t>
            </a:r>
          </a:p>
        </p:txBody>
      </p:sp>
      <p:sp>
        <p:nvSpPr>
          <p:cNvPr id="7" name="object 7"/>
          <p:cNvSpPr/>
          <p:nvPr/>
        </p:nvSpPr>
        <p:spPr>
          <a:xfrm>
            <a:off x="76200" y="838200"/>
            <a:ext cx="6705600" cy="585470"/>
          </a:xfrm>
          <a:custGeom>
            <a:avLst/>
            <a:gdLst/>
            <a:ahLst/>
            <a:cxnLst/>
            <a:rect l="l" t="t" r="r" b="b"/>
            <a:pathLst>
              <a:path w="6705600" h="585469">
                <a:moveTo>
                  <a:pt x="6705600" y="0"/>
                </a:moveTo>
                <a:lnTo>
                  <a:pt x="0" y="0"/>
                </a:lnTo>
                <a:lnTo>
                  <a:pt x="0" y="585215"/>
                </a:lnTo>
                <a:lnTo>
                  <a:pt x="6705600" y="585215"/>
                </a:lnTo>
                <a:lnTo>
                  <a:pt x="67056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4939" y="845565"/>
            <a:ext cx="64922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The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Bombing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 </a:t>
            </a:r>
            <a:r>
              <a:rPr sz="3200" b="1" spc="-5" dirty="0">
                <a:latin typeface="Calibri"/>
                <a:cs typeface="Calibri"/>
              </a:rPr>
              <a:t>Hiroshima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&amp; </a:t>
            </a:r>
            <a:r>
              <a:rPr sz="3200" b="1" spc="-10" dirty="0">
                <a:latin typeface="Calibri"/>
                <a:cs typeface="Calibri"/>
              </a:rPr>
              <a:t>Nagasaki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200" y="1676400"/>
            <a:ext cx="3429000" cy="3970020"/>
          </a:xfrm>
          <a:custGeom>
            <a:avLst/>
            <a:gdLst/>
            <a:ahLst/>
            <a:cxnLst/>
            <a:rect l="l" t="t" r="r" b="b"/>
            <a:pathLst>
              <a:path w="3429000" h="3970020">
                <a:moveTo>
                  <a:pt x="3429000" y="0"/>
                </a:moveTo>
                <a:lnTo>
                  <a:pt x="0" y="0"/>
                </a:lnTo>
                <a:lnTo>
                  <a:pt x="0" y="3970020"/>
                </a:lnTo>
                <a:lnTo>
                  <a:pt x="3429000" y="3970020"/>
                </a:lnTo>
                <a:lnTo>
                  <a:pt x="34290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4939" y="1694129"/>
            <a:ext cx="3165475" cy="386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796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Massive release of </a:t>
            </a:r>
            <a:r>
              <a:rPr sz="1800" spc="-15" dirty="0">
                <a:latin typeface="Calibri"/>
                <a:cs typeface="Calibri"/>
              </a:rPr>
              <a:t>high-energy,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radioactive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isotopes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into</a:t>
            </a:r>
            <a:r>
              <a:rPr sz="1800" dirty="0">
                <a:latin typeface="Calibri"/>
                <a:cs typeface="Calibri"/>
              </a:rPr>
              <a:t> the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environment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150,000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250,000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people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died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directly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within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few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months of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bombing of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two </a:t>
            </a:r>
            <a:r>
              <a:rPr sz="1800" dirty="0">
                <a:latin typeface="Calibri"/>
                <a:cs typeface="Calibri"/>
              </a:rPr>
              <a:t>Japanese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cities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1945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 marR="40957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Long-term </a:t>
            </a:r>
            <a:r>
              <a:rPr sz="1800" spc="-10" dirty="0">
                <a:latin typeface="Calibri"/>
                <a:cs typeface="Calibri"/>
              </a:rPr>
              <a:t>survivors </a:t>
            </a:r>
            <a:r>
              <a:rPr sz="1800" spc="-5" dirty="0">
                <a:latin typeface="Calibri"/>
                <a:cs typeface="Calibri"/>
              </a:rPr>
              <a:t>showed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slightly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higher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rates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tumor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formation </a:t>
            </a:r>
            <a:r>
              <a:rPr sz="1800" spc="-5" dirty="0">
                <a:latin typeface="Calibri"/>
                <a:cs typeface="Calibri"/>
              </a:rPr>
              <a:t>but no </a:t>
            </a:r>
            <a:r>
              <a:rPr sz="1800" spc="-10" dirty="0">
                <a:latin typeface="Calibri"/>
                <a:cs typeface="Calibri"/>
              </a:rPr>
              <a:t>statistically-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significant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increase</a:t>
            </a:r>
            <a:r>
              <a:rPr sz="1800" dirty="0">
                <a:latin typeface="Calibri"/>
                <a:cs typeface="Calibri"/>
              </a:rPr>
              <a:t>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fetal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mutations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739" y="16255"/>
            <a:ext cx="84588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Consequence</a:t>
            </a:r>
            <a:r>
              <a:rPr sz="2200" b="1" spc="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radiation</a:t>
            </a:r>
            <a:r>
              <a:rPr sz="22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nuclear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bombing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Hiroshima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Nagasaki</a:t>
            </a:r>
            <a:r>
              <a:rPr spc="-5" dirty="0"/>
              <a:t> and the</a:t>
            </a:r>
            <a:r>
              <a:rPr spc="5" dirty="0"/>
              <a:t> </a:t>
            </a:r>
            <a:r>
              <a:rPr spc="-5" dirty="0"/>
              <a:t>nuclear</a:t>
            </a:r>
            <a:r>
              <a:rPr spc="5" dirty="0"/>
              <a:t> </a:t>
            </a:r>
            <a:r>
              <a:rPr spc="-5" dirty="0"/>
              <a:t>accident</a:t>
            </a:r>
            <a:r>
              <a:rPr spc="15" dirty="0"/>
              <a:t> </a:t>
            </a:r>
            <a:r>
              <a:rPr spc="-20" dirty="0"/>
              <a:t>at</a:t>
            </a:r>
            <a:r>
              <a:rPr spc="5" dirty="0"/>
              <a:t> </a:t>
            </a:r>
            <a:r>
              <a:rPr spc="-10" dirty="0"/>
              <a:t>Chernobyl.</a:t>
            </a:r>
          </a:p>
        </p:txBody>
      </p:sp>
      <p:sp>
        <p:nvSpPr>
          <p:cNvPr id="7" name="object 7"/>
          <p:cNvSpPr/>
          <p:nvPr/>
        </p:nvSpPr>
        <p:spPr>
          <a:xfrm>
            <a:off x="76200" y="838200"/>
            <a:ext cx="5715000" cy="585470"/>
          </a:xfrm>
          <a:custGeom>
            <a:avLst/>
            <a:gdLst/>
            <a:ahLst/>
            <a:cxnLst/>
            <a:rect l="l" t="t" r="r" b="b"/>
            <a:pathLst>
              <a:path w="5715000" h="585469">
                <a:moveTo>
                  <a:pt x="5715000" y="0"/>
                </a:moveTo>
                <a:lnTo>
                  <a:pt x="0" y="0"/>
                </a:lnTo>
                <a:lnTo>
                  <a:pt x="0" y="585215"/>
                </a:lnTo>
                <a:lnTo>
                  <a:pt x="5715000" y="585215"/>
                </a:lnTo>
                <a:lnTo>
                  <a:pt x="57150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4939" y="845565"/>
            <a:ext cx="54260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The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Chernobyl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Nuclear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Accident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200" y="1676400"/>
            <a:ext cx="3429000" cy="3416935"/>
          </a:xfrm>
          <a:custGeom>
            <a:avLst/>
            <a:gdLst/>
            <a:ahLst/>
            <a:cxnLst/>
            <a:rect l="l" t="t" r="r" b="b"/>
            <a:pathLst>
              <a:path w="3429000" h="3416935">
                <a:moveTo>
                  <a:pt x="3429000" y="0"/>
                </a:moveTo>
                <a:lnTo>
                  <a:pt x="0" y="0"/>
                </a:lnTo>
                <a:lnTo>
                  <a:pt x="0" y="3416807"/>
                </a:lnTo>
                <a:lnTo>
                  <a:pt x="3429000" y="3416807"/>
                </a:lnTo>
                <a:lnTo>
                  <a:pt x="34290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4939" y="1694129"/>
            <a:ext cx="312801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05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Massive release of </a:t>
            </a:r>
            <a:r>
              <a:rPr sz="1800" spc="-15" dirty="0">
                <a:latin typeface="Calibri"/>
                <a:cs typeface="Calibri"/>
              </a:rPr>
              <a:t>high-energy,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radioactive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isotopes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into</a:t>
            </a:r>
            <a:r>
              <a:rPr sz="1800" dirty="0">
                <a:latin typeface="Calibri"/>
                <a:cs typeface="Calibri"/>
              </a:rPr>
              <a:t> the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environment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i="1" dirty="0">
                <a:latin typeface="Calibri"/>
                <a:cs typeface="Calibri"/>
              </a:rPr>
              <a:t>400 </a:t>
            </a:r>
            <a:r>
              <a:rPr sz="1800" i="1" spc="-5" dirty="0">
                <a:latin typeface="Calibri"/>
                <a:cs typeface="Calibri"/>
              </a:rPr>
              <a:t>times more </a:t>
            </a:r>
            <a:r>
              <a:rPr sz="1800" i="1" dirty="0">
                <a:latin typeface="Calibri"/>
                <a:cs typeface="Calibri"/>
              </a:rPr>
              <a:t> than</a:t>
            </a:r>
            <a:r>
              <a:rPr sz="1800" i="1" spc="-5" dirty="0">
                <a:latin typeface="Calibri"/>
                <a:cs typeface="Calibri"/>
              </a:rPr>
              <a:t> Hiroshima!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1986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Nuclear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reaction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explodes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Chernobyl,</a:t>
            </a:r>
            <a:r>
              <a:rPr sz="1800" spc="-10" dirty="0">
                <a:latin typeface="Calibri"/>
                <a:cs typeface="Calibri"/>
              </a:rPr>
              <a:t> Ukraine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 marR="2095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All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plant </a:t>
            </a:r>
            <a:r>
              <a:rPr sz="1800" spc="-20" dirty="0">
                <a:latin typeface="Calibri"/>
                <a:cs typeface="Calibri"/>
              </a:rPr>
              <a:t>workers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quickly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killed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by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fatal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does of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radiation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clouds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radioactive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isotopes </a:t>
            </a:r>
            <a:r>
              <a:rPr sz="1800" spc="-10" dirty="0">
                <a:latin typeface="Calibri"/>
                <a:cs typeface="Calibri"/>
              </a:rPr>
              <a:t>were </a:t>
            </a:r>
            <a:r>
              <a:rPr sz="1800" spc="-5" dirty="0">
                <a:latin typeface="Calibri"/>
                <a:cs typeface="Calibri"/>
              </a:rPr>
              <a:t> spread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across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Europe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4000" cy="61721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739" y="16255"/>
            <a:ext cx="84588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Consequence</a:t>
            </a:r>
            <a:r>
              <a:rPr sz="2200" b="1" spc="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radiation</a:t>
            </a:r>
            <a:r>
              <a:rPr sz="22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nuclear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bombing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Hiroshima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Nagasaki</a:t>
            </a:r>
            <a:r>
              <a:rPr spc="-5" dirty="0"/>
              <a:t> and the</a:t>
            </a:r>
            <a:r>
              <a:rPr spc="5" dirty="0"/>
              <a:t> </a:t>
            </a:r>
            <a:r>
              <a:rPr spc="-5" dirty="0"/>
              <a:t>nuclear</a:t>
            </a:r>
            <a:r>
              <a:rPr spc="5" dirty="0"/>
              <a:t> </a:t>
            </a:r>
            <a:r>
              <a:rPr spc="-5" dirty="0"/>
              <a:t>accident</a:t>
            </a:r>
            <a:r>
              <a:rPr spc="15" dirty="0"/>
              <a:t> </a:t>
            </a:r>
            <a:r>
              <a:rPr spc="-20" dirty="0"/>
              <a:t>at</a:t>
            </a:r>
            <a:r>
              <a:rPr spc="5" dirty="0"/>
              <a:t> </a:t>
            </a:r>
            <a:r>
              <a:rPr spc="-10" dirty="0"/>
              <a:t>Chernobyl.</a:t>
            </a:r>
          </a:p>
        </p:txBody>
      </p:sp>
      <p:sp>
        <p:nvSpPr>
          <p:cNvPr id="7" name="object 7"/>
          <p:cNvSpPr/>
          <p:nvPr/>
        </p:nvSpPr>
        <p:spPr>
          <a:xfrm>
            <a:off x="76200" y="838200"/>
            <a:ext cx="5715000" cy="585470"/>
          </a:xfrm>
          <a:custGeom>
            <a:avLst/>
            <a:gdLst/>
            <a:ahLst/>
            <a:cxnLst/>
            <a:rect l="l" t="t" r="r" b="b"/>
            <a:pathLst>
              <a:path w="5715000" h="585469">
                <a:moveTo>
                  <a:pt x="5715000" y="0"/>
                </a:moveTo>
                <a:lnTo>
                  <a:pt x="0" y="0"/>
                </a:lnTo>
                <a:lnTo>
                  <a:pt x="0" y="585215"/>
                </a:lnTo>
                <a:lnTo>
                  <a:pt x="5715000" y="585215"/>
                </a:lnTo>
                <a:lnTo>
                  <a:pt x="57150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4939" y="845565"/>
            <a:ext cx="54260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The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Chernobyl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Nuclear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Accident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200" y="1676400"/>
            <a:ext cx="3733800" cy="3416935"/>
          </a:xfrm>
          <a:custGeom>
            <a:avLst/>
            <a:gdLst/>
            <a:ahLst/>
            <a:cxnLst/>
            <a:rect l="l" t="t" r="r" b="b"/>
            <a:pathLst>
              <a:path w="3733800" h="3416935">
                <a:moveTo>
                  <a:pt x="3733800" y="0"/>
                </a:moveTo>
                <a:lnTo>
                  <a:pt x="0" y="0"/>
                </a:lnTo>
                <a:lnTo>
                  <a:pt x="0" y="3416807"/>
                </a:lnTo>
                <a:lnTo>
                  <a:pt x="3733800" y="3416807"/>
                </a:lnTo>
                <a:lnTo>
                  <a:pt x="37338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4939" y="1694129"/>
            <a:ext cx="346329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Effects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nuclear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fallout:</a:t>
            </a:r>
            <a:endParaRPr sz="180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Miles of </a:t>
            </a:r>
            <a:r>
              <a:rPr sz="1800" spc="-15" dirty="0">
                <a:latin typeface="Calibri"/>
                <a:cs typeface="Calibri"/>
              </a:rPr>
              <a:t>forest </a:t>
            </a:r>
            <a:r>
              <a:rPr sz="1800" spc="-5" dirty="0">
                <a:latin typeface="Calibri"/>
                <a:cs typeface="Calibri"/>
              </a:rPr>
              <a:t>land killed,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including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most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animals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plants</a:t>
            </a:r>
            <a:endParaRPr sz="1800">
              <a:latin typeface="Calibri"/>
              <a:cs typeface="Calibri"/>
            </a:endParaRPr>
          </a:p>
          <a:p>
            <a:pPr marL="299085" marR="196215" indent="-287020" algn="just">
              <a:lnSpc>
                <a:spcPct val="100000"/>
              </a:lnSpc>
              <a:buFont typeface="Arial MT"/>
              <a:buChar char="•"/>
              <a:tabLst>
                <a:tab pos="299720" algn="l"/>
              </a:tabLst>
            </a:pPr>
            <a:r>
              <a:rPr sz="1800" spc="-20" dirty="0">
                <a:latin typeface="Calibri"/>
                <a:cs typeface="Calibri"/>
              </a:rPr>
              <a:t>Lynx, </a:t>
            </a:r>
            <a:r>
              <a:rPr sz="1800" spc="-10" dirty="0">
                <a:latin typeface="Calibri"/>
                <a:cs typeface="Calibri"/>
              </a:rPr>
              <a:t>owls, </a:t>
            </a:r>
            <a:r>
              <a:rPr sz="1800" spc="-5" dirty="0">
                <a:latin typeface="Calibri"/>
                <a:cs typeface="Calibri"/>
              </a:rPr>
              <a:t>wild </a:t>
            </a:r>
            <a:r>
              <a:rPr sz="1800" spc="-35" dirty="0">
                <a:latin typeface="Calibri"/>
                <a:cs typeface="Calibri"/>
              </a:rPr>
              <a:t>boar,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other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select species </a:t>
            </a:r>
            <a:r>
              <a:rPr sz="1800" spc="-10" dirty="0">
                <a:latin typeface="Calibri"/>
                <a:cs typeface="Calibri"/>
              </a:rPr>
              <a:t>began to </a:t>
            </a:r>
            <a:r>
              <a:rPr sz="1800" spc="-5" dirty="0">
                <a:latin typeface="Calibri"/>
                <a:cs typeface="Calibri"/>
              </a:rPr>
              <a:t>thrive in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‘exclusion</a:t>
            </a:r>
            <a:r>
              <a:rPr sz="1800" spc="-10" dirty="0">
                <a:latin typeface="Calibri"/>
                <a:cs typeface="Calibri"/>
              </a:rPr>
              <a:t> zone’</a:t>
            </a:r>
            <a:endParaRPr sz="1800">
              <a:latin typeface="Calibri"/>
              <a:cs typeface="Calibri"/>
            </a:endParaRPr>
          </a:p>
          <a:p>
            <a:pPr marL="299085" marR="1828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Bioaccumulation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caused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high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levels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radioactive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isotopes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fish </a:t>
            </a:r>
            <a:r>
              <a:rPr sz="1800" dirty="0">
                <a:latin typeface="Calibri"/>
                <a:cs typeface="Calibri"/>
              </a:rPr>
              <a:t>as </a:t>
            </a:r>
            <a:r>
              <a:rPr sz="1800" spc="-15" dirty="0">
                <a:latin typeface="Calibri"/>
                <a:cs typeface="Calibri"/>
              </a:rPr>
              <a:t>far </a:t>
            </a:r>
            <a:r>
              <a:rPr sz="1800" spc="-20" dirty="0">
                <a:latin typeface="Calibri"/>
                <a:cs typeface="Calibri"/>
              </a:rPr>
              <a:t>away </a:t>
            </a:r>
            <a:r>
              <a:rPr sz="1800" dirty="0">
                <a:latin typeface="Calibri"/>
                <a:cs typeface="Calibri"/>
              </a:rPr>
              <a:t>as </a:t>
            </a:r>
            <a:r>
              <a:rPr sz="1800" spc="-5" dirty="0">
                <a:latin typeface="Calibri"/>
                <a:cs typeface="Calibri"/>
              </a:rPr>
              <a:t>Germany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Scandinavia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More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than</a:t>
            </a:r>
            <a:r>
              <a:rPr sz="1800" spc="-5" dirty="0">
                <a:latin typeface="Calibri"/>
                <a:cs typeface="Calibri"/>
              </a:rPr>
              <a:t> 6,000 cases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thyroid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cancer</a:t>
            </a:r>
            <a:r>
              <a:rPr sz="1800" spc="-10" dirty="0">
                <a:latin typeface="Calibri"/>
                <a:cs typeface="Calibri"/>
              </a:rPr>
              <a:t> attributed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accident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8"/>
              <a:ext cx="9144000" cy="61721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00CC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739" y="16255"/>
            <a:ext cx="84588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Consequence</a:t>
            </a:r>
            <a:r>
              <a:rPr sz="22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radiation</a:t>
            </a:r>
            <a:r>
              <a:rPr sz="22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nuclear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bombing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Hiroshima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Nagasaki</a:t>
            </a:r>
            <a:r>
              <a:rPr spc="-5" dirty="0"/>
              <a:t> and the</a:t>
            </a:r>
            <a:r>
              <a:rPr spc="5" dirty="0"/>
              <a:t> </a:t>
            </a:r>
            <a:r>
              <a:rPr spc="-5" dirty="0"/>
              <a:t>nuclear</a:t>
            </a:r>
            <a:r>
              <a:rPr spc="5" dirty="0"/>
              <a:t> </a:t>
            </a:r>
            <a:r>
              <a:rPr spc="-5" dirty="0"/>
              <a:t>accident</a:t>
            </a:r>
            <a:r>
              <a:rPr spc="15" dirty="0"/>
              <a:t> </a:t>
            </a:r>
            <a:r>
              <a:rPr spc="-20" dirty="0"/>
              <a:t>at</a:t>
            </a:r>
            <a:r>
              <a:rPr spc="5" dirty="0"/>
              <a:t> </a:t>
            </a:r>
            <a:r>
              <a:rPr spc="-10" dirty="0"/>
              <a:t>Chernobyl.</a:t>
            </a:r>
          </a:p>
        </p:txBody>
      </p:sp>
      <p:sp>
        <p:nvSpPr>
          <p:cNvPr id="7" name="object 7"/>
          <p:cNvSpPr/>
          <p:nvPr/>
        </p:nvSpPr>
        <p:spPr>
          <a:xfrm>
            <a:off x="76200" y="838200"/>
            <a:ext cx="5715000" cy="585470"/>
          </a:xfrm>
          <a:custGeom>
            <a:avLst/>
            <a:gdLst/>
            <a:ahLst/>
            <a:cxnLst/>
            <a:rect l="l" t="t" r="r" b="b"/>
            <a:pathLst>
              <a:path w="5715000" h="585469">
                <a:moveTo>
                  <a:pt x="5715000" y="0"/>
                </a:moveTo>
                <a:lnTo>
                  <a:pt x="0" y="0"/>
                </a:lnTo>
                <a:lnTo>
                  <a:pt x="0" y="585215"/>
                </a:lnTo>
                <a:lnTo>
                  <a:pt x="5715000" y="585215"/>
                </a:lnTo>
                <a:lnTo>
                  <a:pt x="57150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4939" y="845565"/>
            <a:ext cx="54260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The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Chernobyl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Nuclear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Accident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200" y="3189732"/>
            <a:ext cx="4267200" cy="1199515"/>
          </a:xfrm>
          <a:prstGeom prst="rect">
            <a:avLst/>
          </a:prstGeom>
          <a:solidFill>
            <a:srgbClr val="FFFFFF">
              <a:alpha val="79998"/>
            </a:srgbClr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latin typeface="Calibri"/>
                <a:cs typeface="Calibri"/>
              </a:rPr>
              <a:t>Scientists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estimate</a:t>
            </a:r>
            <a:r>
              <a:rPr sz="1800" spc="-5" dirty="0">
                <a:latin typeface="Calibri"/>
                <a:cs typeface="Calibri"/>
              </a:rPr>
              <a:t> that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‘</a:t>
            </a:r>
            <a:r>
              <a:rPr sz="1800" i="1" spc="-10" dirty="0">
                <a:latin typeface="Calibri"/>
                <a:cs typeface="Calibri"/>
              </a:rPr>
              <a:t>Exclusion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Zone</a:t>
            </a:r>
            <a:r>
              <a:rPr sz="1800" spc="-10" dirty="0">
                <a:latin typeface="Calibri"/>
                <a:cs typeface="Calibri"/>
              </a:rPr>
              <a:t>’</a:t>
            </a:r>
            <a:endParaRPr sz="1800">
              <a:latin typeface="Calibri"/>
              <a:cs typeface="Calibri"/>
            </a:endParaRPr>
          </a:p>
          <a:p>
            <a:pPr marL="91440" marR="255904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square miles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land </a:t>
            </a:r>
            <a:r>
              <a:rPr sz="1800" spc="-5" dirty="0">
                <a:latin typeface="Calibri"/>
                <a:cs typeface="Calibri"/>
              </a:rPr>
              <a:t>around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former power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plant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will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 </a:t>
            </a:r>
            <a:r>
              <a:rPr sz="1800" spc="-20" dirty="0">
                <a:latin typeface="Calibri"/>
                <a:cs typeface="Calibri"/>
              </a:rPr>
              <a:t>safe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human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habitation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again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-5" dirty="0">
                <a:latin typeface="Calibri"/>
                <a:cs typeface="Calibri"/>
              </a:rPr>
              <a:t> 20,000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years…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2511</Words>
  <Application>Microsoft Office PowerPoint</Application>
  <PresentationFormat>On-screen Show (4:3)</PresentationFormat>
  <Paragraphs>298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Arial MT</vt:lpstr>
      <vt:lpstr>Calibri</vt:lpstr>
      <vt:lpstr>Office Theme</vt:lpstr>
      <vt:lpstr>1_Office Theme</vt:lpstr>
      <vt:lpstr>INHERITANCE</vt:lpstr>
      <vt:lpstr>Mendel discovered the principles of inheritance with experiments in which large numbers of pea plants were crossed.</vt:lpstr>
      <vt:lpstr>Mendel discovered the principles of inheritance with experiments in which large numbers of pea plants were crossed.</vt:lpstr>
      <vt:lpstr>Mendel discovered the principles of inheritance with experiments in which large numbers of pea plants were crossed.</vt:lpstr>
      <vt:lpstr>PowerPoint Presentation</vt:lpstr>
      <vt:lpstr>The two alleles of each gene separate into different haploid daughter nuclei during meiosis</vt:lpstr>
      <vt:lpstr> Dominant alleles mask the effects of recessive alleles but co-dominant alleles have joint effects</vt:lpstr>
      <vt:lpstr>Construct Punnett grids (squares) for predicting the outcomes of monohybrid genetic crosses.</vt:lpstr>
      <vt:lpstr> Construct Punnett grids (squares) for predicting the outcomes of monohybrid genetic crosses.</vt:lpstr>
      <vt:lpstr> Construct Punnett grids (squares) for predicting the outcomes of monohybrid genetic crosses.</vt:lpstr>
      <vt:lpstr> Construct Punnett grids (squares) for predicting the outcomes of monohybrid genetic crosses.</vt:lpstr>
      <vt:lpstr> Construct Punnett grids (squares) for predicting the outcomes of monohybrid genetic crosses.</vt:lpstr>
      <vt:lpstr>Construct Punnett grids (squares) for predicting the outcomes of monohybrid genetic crosses.</vt:lpstr>
      <vt:lpstr>Construct Punnett grids (squares) for predicting the outcomes of monohybrid genetic crosses.</vt:lpstr>
      <vt:lpstr>Construct Punnett grids (squares) for predicting the outcomes of monohybrid genetic crosses.</vt:lpstr>
      <vt:lpstr> Construct Punnett grids (squares) for predicting the outcomes of monohybrid genetic crosses.</vt:lpstr>
      <vt:lpstr> Construct Punnett grids (squares) for predicting the outcomes of monohybrid genetic crosses.</vt:lpstr>
      <vt:lpstr>PowerPoint Presentation</vt:lpstr>
      <vt:lpstr>PowerPoint Presentation</vt:lpstr>
      <vt:lpstr>PowerPoint Presentation</vt:lpstr>
      <vt:lpstr>PowerPoint Presentation</vt:lpstr>
      <vt:lpstr>Comparison of predicted and actual outcomes of genetic crosses using real data</vt:lpstr>
      <vt:lpstr> Many genetic diseases in humans are due to recessive alleles of autosomal genes</vt:lpstr>
      <vt:lpstr>Many genetic diseases in humans are due to recessive alleles of autosomal genes</vt:lpstr>
      <vt:lpstr> Many genetic diseases in humans are due to recessive alleles of autosomal genes</vt:lpstr>
      <vt:lpstr>Many genetic diseases in humans are due to recessive alleles of autosomal genes</vt:lpstr>
      <vt:lpstr> Many genetic diseases in humans are due to recessive alleles of autosomal genes</vt:lpstr>
      <vt:lpstr>Some genetic diseases are sex-linked and some are due to dominant or co-dominant alleles</vt:lpstr>
      <vt:lpstr> Some genetic diseases are sex-linked and some are due to dominant or co-dominant alleles</vt:lpstr>
      <vt:lpstr> Some genetic diseases are sex-linked and some are due to dominant or co-dominant alleles</vt:lpstr>
      <vt:lpstr> Some genetic diseases are sex-linked and some are due to dominant or co-dominant alleles</vt:lpstr>
      <vt:lpstr>Some genetic diseases are sex-linked and some are due to dominant or co-dominant alleles</vt:lpstr>
      <vt:lpstr> Some genetic diseases are sex-linked and some are due to dominant or co-dominant alleles</vt:lpstr>
      <vt:lpstr> Inheritance of cystic fibrosis and Huntington’s disease</vt:lpstr>
      <vt:lpstr> Inheritance of cystic fibrosis and Huntington’s disease</vt:lpstr>
      <vt:lpstr>The pattern of inheritance is different with sex-linked genes due to their location on sex chromosomes.</vt:lpstr>
      <vt:lpstr> The pattern of inheritance is different with sex-linked genes due to their location on sex chromosomes.</vt:lpstr>
      <vt:lpstr>Red-green color-blindness and hemophilia as examples of sex-linked inheritance</vt:lpstr>
      <vt:lpstr> Red-green color-blindness and hemophilia as examples of sex-linked inheritance</vt:lpstr>
      <vt:lpstr> Red-green color-blindness and hemophilia as examples of sex-linked inheritance</vt:lpstr>
      <vt:lpstr>Red-green color-blindness and hemophilia as examples of sex-linked inheritance</vt:lpstr>
      <vt:lpstr> Red-green color-blindness and hemophilia as examples of sex-linked inheritance</vt:lpstr>
      <vt:lpstr> Red-green color-blindness and hemophilia as examples of sex-linked inheritance</vt:lpstr>
      <vt:lpstr> Red-green color-blindness and hemophilia as examples of sex-linked inheritance</vt:lpstr>
      <vt:lpstr>Red-green color-blindness and hemophilia as examples of sex-linked inheritance</vt:lpstr>
      <vt:lpstr>genetic diseases</vt:lpstr>
      <vt:lpstr>PowerPoint Presentation</vt:lpstr>
      <vt:lpstr> Analysis of pedigree charts to deduce the pattern of inheritance of genetic diseases</vt:lpstr>
      <vt:lpstr>Analysis of pedigree charts to deduce the pattern of inheritance of genetic diseases</vt:lpstr>
      <vt:lpstr>Analysis of pedigree charts to deduce the pattern of inheritance of genetic diseases</vt:lpstr>
      <vt:lpstr> Analysis of pedigree charts to deduce the pattern of inheritance of</vt:lpstr>
      <vt:lpstr> Analysis of pedigree charts to deduce the pattern of inheritance of genetic diseases</vt:lpstr>
      <vt:lpstr> Analysis of pedigree charts to deduce the pattern of inheritance of genetic diseases</vt:lpstr>
      <vt:lpstr> Radiation and mutagenic chemicals increase the mutation rate and can cause genetic disease and cancer.</vt:lpstr>
      <vt:lpstr>Nagasaki and the nuclear accident at Chernobyl.</vt:lpstr>
      <vt:lpstr>Nagasaki and the nuclear accident at Chernobyl.</vt:lpstr>
      <vt:lpstr>Nagasaki and the nuclear accident at Chernobyl.</vt:lpstr>
      <vt:lpstr>Nagasaki and the nuclear accident at Chernobyl.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INHERITANCE</dc:title>
  <dc:creator>Julius Kamunvi</dc:creator>
  <cp:lastModifiedBy>user</cp:lastModifiedBy>
  <cp:revision>2</cp:revision>
  <dcterms:created xsi:type="dcterms:W3CDTF">2024-09-19T16:45:19Z</dcterms:created>
  <dcterms:modified xsi:type="dcterms:W3CDTF">2024-09-19T17:00:45Z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2015-05-30T00:00:00Z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2024-09-19T00:00:00Z</vt:filetime>
  </property>
</Properties>
</file>