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8" r:id="rId2"/>
  </p:sldMasterIdLst>
  <p:notesMasterIdLst>
    <p:notesMasterId r:id="rId44"/>
  </p:notesMasterIdLst>
  <p:sldIdLst>
    <p:sldId id="347" r:id="rId3"/>
    <p:sldId id="260" r:id="rId4"/>
    <p:sldId id="259" r:id="rId5"/>
    <p:sldId id="328" r:id="rId6"/>
    <p:sldId id="329" r:id="rId7"/>
    <p:sldId id="332" r:id="rId8"/>
    <p:sldId id="330" r:id="rId9"/>
    <p:sldId id="331" r:id="rId10"/>
    <p:sldId id="333" r:id="rId11"/>
    <p:sldId id="334" r:id="rId12"/>
    <p:sldId id="335" r:id="rId13"/>
    <p:sldId id="336" r:id="rId14"/>
    <p:sldId id="337" r:id="rId15"/>
    <p:sldId id="338" r:id="rId16"/>
    <p:sldId id="339" r:id="rId17"/>
    <p:sldId id="261" r:id="rId18"/>
    <p:sldId id="262" r:id="rId19"/>
    <p:sldId id="307" r:id="rId20"/>
    <p:sldId id="308" r:id="rId21"/>
    <p:sldId id="309" r:id="rId22"/>
    <p:sldId id="310" r:id="rId23"/>
    <p:sldId id="311" r:id="rId24"/>
    <p:sldId id="312" r:id="rId25"/>
    <p:sldId id="342" r:id="rId26"/>
    <p:sldId id="313" r:id="rId27"/>
    <p:sldId id="314" r:id="rId28"/>
    <p:sldId id="315" r:id="rId29"/>
    <p:sldId id="317" r:id="rId30"/>
    <p:sldId id="316" r:id="rId31"/>
    <p:sldId id="319" r:id="rId32"/>
    <p:sldId id="320" r:id="rId33"/>
    <p:sldId id="321" r:id="rId34"/>
    <p:sldId id="324" r:id="rId35"/>
    <p:sldId id="325" r:id="rId36"/>
    <p:sldId id="343" r:id="rId37"/>
    <p:sldId id="327" r:id="rId38"/>
    <p:sldId id="344" r:id="rId39"/>
    <p:sldId id="345" r:id="rId40"/>
    <p:sldId id="326" r:id="rId41"/>
    <p:sldId id="340" r:id="rId42"/>
    <p:sldId id="341"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F53345-1A6E-7045-BD3D-5021CEFB7936}">
          <p14:sldIdLst>
            <p14:sldId id="347"/>
            <p14:sldId id="260"/>
            <p14:sldId id="259"/>
            <p14:sldId id="328"/>
            <p14:sldId id="329"/>
            <p14:sldId id="332"/>
            <p14:sldId id="330"/>
            <p14:sldId id="331"/>
            <p14:sldId id="333"/>
            <p14:sldId id="334"/>
            <p14:sldId id="335"/>
            <p14:sldId id="336"/>
            <p14:sldId id="337"/>
            <p14:sldId id="338"/>
            <p14:sldId id="339"/>
            <p14:sldId id="261"/>
            <p14:sldId id="262"/>
            <p14:sldId id="307"/>
            <p14:sldId id="308"/>
            <p14:sldId id="309"/>
            <p14:sldId id="310"/>
            <p14:sldId id="311"/>
            <p14:sldId id="312"/>
            <p14:sldId id="342"/>
            <p14:sldId id="313"/>
            <p14:sldId id="314"/>
            <p14:sldId id="315"/>
            <p14:sldId id="317"/>
            <p14:sldId id="316"/>
            <p14:sldId id="319"/>
            <p14:sldId id="320"/>
            <p14:sldId id="321"/>
            <p14:sldId id="324"/>
            <p14:sldId id="325"/>
            <p14:sldId id="343"/>
            <p14:sldId id="327"/>
            <p14:sldId id="344"/>
            <p14:sldId id="345"/>
            <p14:sldId id="326"/>
            <p14:sldId id="340"/>
            <p14:sldId id="341"/>
          </p14:sldIdLst>
        </p14:section>
      </p14:sectionLst>
    </p:ext>
    <p:ext uri="{EFAFB233-063F-42B5-8137-9DF3F51BA10A}">
      <p15:sldGuideLst xmlns:p15="http://schemas.microsoft.com/office/powerpoint/2012/main">
        <p15:guide id="1" orient="horz" pos="3779">
          <p15:clr>
            <a:srgbClr val="A4A3A4"/>
          </p15:clr>
        </p15:guide>
        <p15:guide id="2" pos="31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6F2"/>
    <a:srgbClr val="E7EBE2"/>
    <a:srgbClr val="ECEEE7"/>
    <a:srgbClr val="3A0E14"/>
    <a:srgbClr val="800000"/>
    <a:srgbClr val="8E0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娣辫壊鏍峰紡 1 - 寮鸿皟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娴呰壊鏍峰紡 2 - 寮鸿皟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9126" autoAdjust="0"/>
  </p:normalViewPr>
  <p:slideViewPr>
    <p:cSldViewPr snapToGrid="0" snapToObjects="1" showGuides="1">
      <p:cViewPr varScale="1">
        <p:scale>
          <a:sx n="79" d="100"/>
          <a:sy n="79" d="100"/>
        </p:scale>
        <p:origin x="920" y="60"/>
      </p:cViewPr>
      <p:guideLst>
        <p:guide orient="horz" pos="3779"/>
        <p:guide pos="313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313807-ED68-354E-B2A7-93262C600EB5}" type="datetimeFigureOut">
              <a:rPr lang="en-US" smtClean="0"/>
              <a:t>9/20/2024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669C55-1A15-554C-B13A-F7A4EBB5AD2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23</a:t>
            </a:fld>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24</a:t>
            </a:fld>
            <a:endParaRPr lang="en-A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25</a:t>
            </a:fld>
            <a:endParaRPr lang="en-A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26</a:t>
            </a:fld>
            <a:endParaRPr lang="en-A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27</a:t>
            </a:fld>
            <a:endParaRPr lang="en-A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28</a:t>
            </a:fld>
            <a:endParaRPr lang="en-A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29</a:t>
            </a:fld>
            <a:endParaRPr lang="en-A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30</a:t>
            </a:fld>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31</a:t>
            </a:fld>
            <a:endParaRPr lang="en-A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32</a:t>
            </a:fld>
            <a:endParaRPr lang="en-A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33</a:t>
            </a:fld>
            <a:endParaRPr lang="en-A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34</a:t>
            </a:fld>
            <a:endParaRPr lang="en-A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35</a:t>
            </a:fld>
            <a:endParaRPr lang="en-A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36</a:t>
            </a:fld>
            <a:endParaRPr lang="en-A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39</a:t>
            </a:fld>
            <a:endParaRPr lang="en-A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40</a:t>
            </a:fld>
            <a:endParaRPr lang="en-A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0D70384-4F37-4563-AD01-35F597F54A3A}" type="slidenum">
              <a:rPr lang="en-AU" smtClean="0"/>
              <a:t>41</a:t>
            </a:fld>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231774" y="1676400"/>
            <a:ext cx="8744301" cy="1228725"/>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ext Placeholder 7"/>
          <p:cNvSpPr>
            <a:spLocks noGrp="1"/>
          </p:cNvSpPr>
          <p:nvPr>
            <p:ph type="body" sz="quarter" idx="10"/>
          </p:nvPr>
        </p:nvSpPr>
        <p:spPr>
          <a:xfrm>
            <a:off x="231775" y="3159125"/>
            <a:ext cx="8744300" cy="1889125"/>
          </a:xfrm>
        </p:spPr>
        <p:txBody>
          <a:bodyPr>
            <a:normAutofit/>
          </a:bodyPr>
          <a:lstStyle>
            <a:lvl1pPr marL="0" indent="0" algn="ctr" defTabSz="457200" rtl="0" eaLnBrk="1" latinLnBrk="0" hangingPunct="1">
              <a:spcBef>
                <a:spcPct val="20000"/>
              </a:spcBef>
              <a:buFont typeface="Arial" charset="0"/>
              <a:buNone/>
              <a:defRPr lang="en-US" sz="2000" kern="1200" dirty="0">
                <a:solidFill>
                  <a:schemeClr val="tx1">
                    <a:tint val="75000"/>
                  </a:schemeClr>
                </a:solidFill>
                <a:latin typeface="+mn-lt"/>
                <a:ea typeface="+mn-ea"/>
                <a:cs typeface="+mn-cs"/>
              </a:defRPr>
            </a:lvl1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7764"/>
            <a:ext cx="4495800" cy="57102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147764"/>
            <a:ext cx="4495800" cy="57102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0" y="1167607"/>
            <a:ext cx="4497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0" y="1807368"/>
            <a:ext cx="4497388" cy="505063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67607"/>
            <a:ext cx="4498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07368"/>
            <a:ext cx="4498975" cy="505063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465513" cy="13017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0"/>
            <a:ext cx="5568950" cy="6858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0" y="1435100"/>
            <a:ext cx="3465513" cy="5422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5443538"/>
            <a:ext cx="91440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hasCustomPrompt="1"/>
          </p:nvPr>
        </p:nvSpPr>
        <p:spPr>
          <a:xfrm>
            <a:off x="0" y="0"/>
            <a:ext cx="9144000" cy="54435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0" y="6010276"/>
            <a:ext cx="9144000" cy="8477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D50B057-E023-4796-BD8D-5B9DD6E6FF63}" type="datetimeFigureOut">
              <a:rPr lang="en-AU" smtClean="0"/>
              <a:t>20/09/2024</a:t>
            </a:fld>
            <a:endParaRPr lang="en-AU"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733FDF4-F155-4221-987A-2C08BE582E42}" type="slidenum">
              <a:rPr lang="en-AU" smtClean="0"/>
              <a:t>‹#›</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60709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94567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00157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9/20/2024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99427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9/20/2024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49466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9/20/2024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41240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47460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8388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41324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48082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37509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763"/>
            <a:ext cx="9144000" cy="1143000"/>
          </a:xfrm>
          <a:prstGeom prst="rect">
            <a:avLst/>
          </a:prstGeom>
          <a:solidFill>
            <a:srgbClr val="B9CDE5">
              <a:alpha val="78000"/>
            </a:srgbClr>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0" y="1166018"/>
            <a:ext cx="9144000" cy="5691982"/>
          </a:xfrm>
          <a:prstGeom prst="rect">
            <a:avLst/>
          </a:prstGeom>
          <a:solidFill>
            <a:srgbClr val="B9CDE5">
              <a:alpha val="78000"/>
            </a:srgbClr>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4572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charset="0"/>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charset="0"/>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charset="0"/>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37085644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hyperlink" Target="http://rstb.royalsocietypublishing.org/content/361/1470/1023/F3.large.jpg"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bioknowledgy.weebly.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https://www.youtube.com/embed/xyhZcEY5PCQ" TargetMode="External"/><Relationship Id="rId1" Type="http://schemas.openxmlformats.org/officeDocument/2006/relationships/video" Target="NULL" TargetMode="Externa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engr.uconn.edu/alarm/research?id=63"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flic.kr/p/daWnnS"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flic.kr/p/daWnnS"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upload.wikimedia.org/wikipedia/commons/thumb/3/3e/Eukaryotic_Cell_(animal).jpg/1024px-Eukaryotic_Cell_(animal).jpg"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upload.wikimedia.org/wikipedia/commons/thumb/d/d3/Onion_root_mitosis.jpg/749px-Onion_root_mitosis.jpg"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upload.wikimedia.org/wikipedia/commons/3/3a/Influenza_virus_particle_color.jpg"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slideshare.net/gurustip/protein-synthesis-35-transcription-translation-sl"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xploringorigins.org/resources.html"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exploringorigins.org/resources.html"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microsoft.com/office/2007/relationships/hdphoto" Target="../media/hdphoto1.tiff"/><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0.png"/><Relationship Id="rId11" Type="http://schemas.openxmlformats.org/officeDocument/2006/relationships/hyperlink" Target="http://www.slideshare.net/jasondenys" TargetMode="External"/><Relationship Id="rId5" Type="http://schemas.openxmlformats.org/officeDocument/2006/relationships/image" Target="../media/image19.png"/><Relationship Id="rId10" Type="http://schemas.openxmlformats.org/officeDocument/2006/relationships/hyperlink" Target="http://www.flickr.com/photos/lrargerich/4587244190/" TargetMode="External"/><Relationship Id="rId4" Type="http://schemas.openxmlformats.org/officeDocument/2006/relationships/image" Target="../media/image18.png"/><Relationship Id="rId9"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microsoft.com/office/2007/relationships/hdphoto" Target="../media/hdphoto1.tiff"/><Relationship Id="rId12"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20.png"/><Relationship Id="rId11" Type="http://schemas.openxmlformats.org/officeDocument/2006/relationships/hyperlink" Target="http://www.slideshare.net/jasondenys" TargetMode="External"/><Relationship Id="rId5" Type="http://schemas.openxmlformats.org/officeDocument/2006/relationships/image" Target="../media/image19.png"/><Relationship Id="rId10" Type="http://schemas.openxmlformats.org/officeDocument/2006/relationships/hyperlink" Target="http://www.flickr.com/photos/lrargerich/4587244190/" TargetMode="External"/><Relationship Id="rId4" Type="http://schemas.openxmlformats.org/officeDocument/2006/relationships/image" Target="../media/image18.png"/><Relationship Id="rId9"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hyperlink" Target="http://www.flickr.com/photos/afeman/663646181/"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hyperlink" Target="http://www.slideshare.net/jasondeny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highered.mcgraw-hill.com/sites/9834092339/student_view0/chapter26/animation_-_miller-urey_experiment.html"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hyperlink" Target="http://he.wikipedia.org/wiki/User:Carny" TargetMode="External"/><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hyperlink" Target="http://ib.bioninja.com.au/" TargetMode="External"/><Relationship Id="rId4" Type="http://schemas.openxmlformats.org/officeDocument/2006/relationships/hyperlink" Target="http://upload.wikimedia.org/wikipedia/commons/5/59/MUexperiment.pn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hyperlink" Target="http://upload.wikimedia.org/wikipedia/commons/thumb/6/6f/Blacksmoker_in_Atlantic_Ocean.jpg/220px-Blacksmoker_in_Atlantic_Ocean.jpg"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exploringorigins.org/ribozymes.html"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exploringorigins.org/resources.html" TargetMode="External"/><Relationship Id="rId5" Type="http://schemas.microsoft.com/office/2007/relationships/hdphoto" Target="../media/hdphoto2.tiff"/><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hyperlink" Target="http://upload.wikimedia.org/wikipedia/commons/thumb/0/01/Liposome_scheme-en.svg/220px-Liposome_scheme-en.svg.png"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youtu.be/q71DWYJD-dI"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hyperlink" Target="http://highered.mcgraw-hill.com/sites/9834092339/student_view0/chapter26/animation_-_endosymbiosis.html" TargetMode="Externa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https://www.youtube.com/embed/5CxS-c6hWWg" TargetMode="External"/><Relationship Id="rId1" Type="http://schemas.openxmlformats.org/officeDocument/2006/relationships/video" Target="NULL" TargetMode="External"/><Relationship Id="rId6" Type="http://schemas.openxmlformats.org/officeDocument/2006/relationships/image" Target="../media/image34.jpeg"/><Relationship Id="rId5" Type="http://schemas.openxmlformats.org/officeDocument/2006/relationships/hyperlink" Target="http://ib.bioninja.com.au/options/option-d-evolution-2/d1-origins-of-life-on-earth.html" TargetMode="External"/><Relationship Id="rId4" Type="http://schemas.openxmlformats.org/officeDocument/2006/relationships/notesSlide" Target="../notesSlides/notesSlide1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hyperlink" Target="http://ib.bioninja.com.au/options/option-d-evolution-2/d1-origins-of-life-on-earth.htm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hyperlink" Target="http://ib.bioninja.com.au/options/option-d-evolution-2/d1-origins-of-life-on-earth.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hyperlink" Target="http://sites.roosevelt.edu/mbryson/files/2011/11/endosymbiosis.jpg"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s://youtu.be/Xc-hHhDID9A" TargetMode="External"/><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hyperlink" Target="http://www.sumanasinc.com/webcontent/animations/content/scientificmethod.html" TargetMode="External"/><Relationship Id="rId5" Type="http://schemas.openxmlformats.org/officeDocument/2006/relationships/image" Target="../media/image38.png"/><Relationship Id="rId4" Type="http://schemas.openxmlformats.org/officeDocument/2006/relationships/hyperlink" Target="http://biologyjunction.com/pasteur_experiment.ht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bcs.whfreeman.com/thelifewire/content/chp03/0302003.html"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Origin of cells</a:t>
            </a:r>
            <a:endParaRPr lang="en-US" dirty="0">
              <a:solidFill>
                <a:schemeClr val="bg1"/>
              </a:solidFill>
            </a:endParaRPr>
          </a:p>
        </p:txBody>
      </p:sp>
      <p:sp>
        <p:nvSpPr>
          <p:cNvPr id="3" name="Rectangle 2"/>
          <p:cNvSpPr/>
          <p:nvPr/>
        </p:nvSpPr>
        <p:spPr>
          <a:xfrm>
            <a:off x="1126067" y="2438400"/>
            <a:ext cx="5731933" cy="122341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4F81BD"/>
                </a:solidFill>
                <a:effectLst/>
                <a:uLnTx/>
                <a:uFillTx/>
                <a:latin typeface="Calibri"/>
                <a:ea typeface="+mn-ea"/>
                <a:cs typeface="+mn-cs"/>
              </a:rPr>
              <a:t>PRESENTED BY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4F81BD"/>
                </a:solidFill>
                <a:effectLst/>
                <a:uLnTx/>
                <a:uFillTx/>
                <a:latin typeface="Calibri"/>
                <a:ea typeface="+mn-ea"/>
                <a:cs typeface="+mn-cs"/>
              </a:rPr>
              <a:t>Julius. 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rgbClr val="1F497D">
                    <a:lumMod val="60000"/>
                    <a:lumOff val="40000"/>
                  </a:srgbClr>
                </a:solidFill>
                <a:effectLst/>
                <a:uLnTx/>
                <a:uFillTx/>
                <a:latin typeface="Calibri"/>
                <a:ea typeface="+mn-ea"/>
                <a:cs typeface="+mn-cs"/>
              </a:rPr>
              <a:t>JK TUTORS</a:t>
            </a:r>
            <a:r>
              <a:rPr kumimoji="0" lang="en-US" sz="4800" b="0" i="0" u="none" strike="noStrike" kern="1200" cap="none" spc="0" normalizeH="0" baseline="0" noProof="0" dirty="0" smtClean="0">
                <a:ln>
                  <a:noFill/>
                </a:ln>
                <a:solidFill>
                  <a:srgbClr val="1F497D">
                    <a:lumMod val="60000"/>
                    <a:lumOff val="40000"/>
                  </a:srgbClr>
                </a:solidFill>
                <a:effectLst/>
                <a:uLnTx/>
                <a:uFillTx/>
                <a:latin typeface="Calibri"/>
                <a:ea typeface="+mn-ea"/>
                <a:cs typeface="+mn-cs"/>
              </a:rPr>
              <a:t/>
            </a:r>
            <a:br>
              <a:rPr kumimoji="0" lang="en-US" sz="4800" b="0" i="0" u="none" strike="noStrike" kern="1200" cap="none" spc="0" normalizeH="0" baseline="0" noProof="0" dirty="0" smtClean="0">
                <a:ln>
                  <a:noFill/>
                </a:ln>
                <a:solidFill>
                  <a:srgbClr val="1F497D">
                    <a:lumMod val="60000"/>
                    <a:lumOff val="40000"/>
                  </a:srgbClr>
                </a:solidFill>
                <a:effectLst/>
                <a:uLnTx/>
                <a:uFillTx/>
                <a:latin typeface="Calibri"/>
                <a:ea typeface="+mn-ea"/>
                <a:cs typeface="+mn-cs"/>
              </a:rPr>
            </a:br>
            <a:r>
              <a:rPr kumimoji="0" lang="en-US" sz="1800" b="0" i="0" u="none" strike="noStrike" kern="1200" cap="none" spc="0" normalizeH="0" baseline="0" noProof="0" dirty="0" smtClean="0">
                <a:ln>
                  <a:noFill/>
                </a:ln>
                <a:solidFill>
                  <a:srgbClr val="F79646"/>
                </a:solidFill>
                <a:effectLst/>
                <a:uLnTx/>
                <a:uFillTx/>
                <a:latin typeface="Calibri"/>
                <a:ea typeface="+mn-ea"/>
                <a:cs typeface="+mn-cs"/>
              </a:rPr>
              <a:t>website; http://jktutors.com</a:t>
            </a:r>
            <a:r>
              <a:rPr kumimoji="0" lang="en-US" sz="1800" b="0" i="0" u="none" strike="noStrike" kern="1200" cap="none" spc="0" normalizeH="0" baseline="0" noProof="0" dirty="0" smtClean="0">
                <a:ln>
                  <a:noFill/>
                </a:ln>
                <a:solidFill>
                  <a:srgbClr val="1F497D"/>
                </a:solidFill>
                <a:effectLst/>
                <a:uLnTx/>
                <a:uFillTx/>
                <a:latin typeface="Calibri"/>
                <a:ea typeface="+mn-ea"/>
                <a:cs typeface="+mn-cs"/>
              </a:rPr>
              <a:t/>
            </a:r>
            <a:br>
              <a:rPr kumimoji="0" lang="en-US" sz="1800" b="0" i="0" u="none" strike="noStrike" kern="1200" cap="none" spc="0" normalizeH="0" baseline="0" noProof="0" dirty="0" smtClean="0">
                <a:ln>
                  <a:noFill/>
                </a:ln>
                <a:solidFill>
                  <a:srgbClr val="1F497D"/>
                </a:solidFill>
                <a:effectLst/>
                <a:uLnTx/>
                <a:uFillTx/>
                <a:latin typeface="Calibri"/>
                <a:ea typeface="+mn-ea"/>
                <a:cs typeface="+mn-cs"/>
              </a:rPr>
            </a:br>
            <a:r>
              <a:rPr kumimoji="0" lang="en-US" sz="1800" b="0" i="0" u="none" strike="noStrike" kern="1200" cap="none" spc="0" normalizeH="0" baseline="0" noProof="0" dirty="0" smtClean="0">
                <a:ln>
                  <a:noFill/>
                </a:ln>
                <a:solidFill>
                  <a:srgbClr val="4F81BD">
                    <a:lumMod val="20000"/>
                    <a:lumOff val="80000"/>
                  </a:srgbClr>
                </a:solidFill>
                <a:effectLst/>
                <a:uLnTx/>
                <a:uFillTx/>
                <a:latin typeface="Calibri"/>
                <a:ea typeface="+mn-ea"/>
                <a:cs typeface="+mn-cs"/>
              </a:rPr>
              <a:t>email ; info@jktutors.com</a:t>
            </a:r>
            <a:endParaRPr kumimoji="0" lang="en-US" sz="1800" b="0" i="0" u="none" strike="noStrike" kern="1200" cap="none" spc="0" normalizeH="0" baseline="0" noProof="0" dirty="0">
              <a:ln>
                <a:noFill/>
              </a:ln>
              <a:solidFill>
                <a:srgbClr val="4F81BD">
                  <a:lumMod val="20000"/>
                  <a:lumOff val="80000"/>
                </a:srgbClr>
              </a:solidFill>
              <a:effectLst/>
              <a:uLnTx/>
              <a:uFillTx/>
              <a:latin typeface="Calibri"/>
              <a:ea typeface="+mn-ea"/>
              <a:cs typeface="+mn-cs"/>
            </a:endParaRPr>
          </a:p>
        </p:txBody>
      </p:sp>
    </p:spTree>
    <p:extLst>
      <p:ext uri="{BB962C8B-B14F-4D97-AF65-F5344CB8AC3E}">
        <p14:creationId xmlns:p14="http://schemas.microsoft.com/office/powerpoint/2010/main" val="2717098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71570" y="1056068"/>
            <a:ext cx="8662115" cy="5645363"/>
          </a:xfrm>
          <a:prstGeom prst="rect">
            <a:avLst/>
          </a:prstGeom>
        </p:spPr>
      </p:pic>
      <p:sp>
        <p:nvSpPr>
          <p:cNvPr id="2" name="Title 1"/>
          <p:cNvSpPr>
            <a:spLocks noGrp="1"/>
          </p:cNvSpPr>
          <p:nvPr>
            <p:ph type="ctrTitle"/>
          </p:nvPr>
        </p:nvSpPr>
        <p:spPr>
          <a:xfrm>
            <a:off x="1" y="1"/>
            <a:ext cx="3600384" cy="858648"/>
          </a:xfrm>
          <a:solidFill>
            <a:schemeClr val="accent1">
              <a:lumMod val="40000"/>
              <a:lumOff val="60000"/>
              <a:alpha val="78000"/>
            </a:schemeClr>
          </a:solidFill>
        </p:spPr>
        <p:txBody>
          <a:bodyPr>
            <a:normAutofit/>
          </a:bodyPr>
          <a:lstStyle/>
          <a:p>
            <a:r>
              <a:rPr lang="en-US" dirty="0" smtClean="0"/>
              <a:t> Origin of cells</a:t>
            </a:r>
            <a:endParaRPr lang="en-US" dirty="0"/>
          </a:p>
        </p:txBody>
      </p:sp>
      <p:sp>
        <p:nvSpPr>
          <p:cNvPr id="3" name="Subtitle 2"/>
          <p:cNvSpPr>
            <a:spLocks noGrp="1"/>
          </p:cNvSpPr>
          <p:nvPr>
            <p:ph type="subTitle" idx="1"/>
          </p:nvPr>
        </p:nvSpPr>
        <p:spPr>
          <a:xfrm>
            <a:off x="4368797" y="293566"/>
            <a:ext cx="4464888" cy="1856968"/>
          </a:xfrm>
          <a:solidFill>
            <a:schemeClr val="accent1">
              <a:lumMod val="40000"/>
              <a:lumOff val="60000"/>
              <a:alpha val="78000"/>
            </a:schemeClr>
          </a:solidFill>
        </p:spPr>
        <p:txBody>
          <a:bodyPr>
            <a:normAutofit/>
          </a:bodyPr>
          <a:lstStyle/>
          <a:p>
            <a:pPr algn="l"/>
            <a:r>
              <a:rPr lang="en-US" dirty="0">
                <a:solidFill>
                  <a:schemeClr val="tx1"/>
                </a:solidFill>
              </a:rPr>
              <a:t>Essential idea: There is an unbroken chain of life from the first cells on Earth to all cells in organisms alive today</a:t>
            </a:r>
            <a:r>
              <a:rPr lang="en-US" dirty="0" smtClean="0">
                <a:solidFill>
                  <a:schemeClr val="tx1"/>
                </a:solidFill>
              </a:rPr>
              <a:t>.</a:t>
            </a:r>
            <a:endParaRPr lang="en-US" dirty="0">
              <a:solidFill>
                <a:schemeClr val="tx1"/>
              </a:solidFill>
            </a:endParaRPr>
          </a:p>
        </p:txBody>
      </p:sp>
      <p:sp>
        <p:nvSpPr>
          <p:cNvPr id="6" name="Rectangle 5"/>
          <p:cNvSpPr/>
          <p:nvPr/>
        </p:nvSpPr>
        <p:spPr>
          <a:xfrm>
            <a:off x="1" y="6624148"/>
            <a:ext cx="4572000" cy="246221"/>
          </a:xfrm>
          <a:prstGeom prst="rect">
            <a:avLst/>
          </a:prstGeom>
        </p:spPr>
        <p:txBody>
          <a:bodyPr>
            <a:spAutoFit/>
          </a:bodyPr>
          <a:lstStyle/>
          <a:p>
            <a:r>
              <a:rPr lang="en-US" sz="1000" dirty="0">
                <a:hlinkClick r:id="rId3"/>
              </a:rPr>
              <a:t>http://</a:t>
            </a:r>
            <a:r>
              <a:rPr lang="en-US" sz="1000" dirty="0" err="1">
                <a:hlinkClick r:id="rId3"/>
              </a:rPr>
              <a:t>rstb.royalsocietypublishing.org</a:t>
            </a:r>
            <a:r>
              <a:rPr lang="en-US" sz="1000" dirty="0">
                <a:hlinkClick r:id="rId3"/>
              </a:rPr>
              <a:t>/content/361/1470/1023/F3.large.jpg</a:t>
            </a:r>
            <a:endParaRPr lang="en-US" sz="1000" dirty="0"/>
          </a:p>
        </p:txBody>
      </p:sp>
      <p:sp>
        <p:nvSpPr>
          <p:cNvPr id="7" name="TextBox 6"/>
          <p:cNvSpPr txBox="1"/>
          <p:nvPr/>
        </p:nvSpPr>
        <p:spPr>
          <a:xfrm>
            <a:off x="4368797" y="5862570"/>
            <a:ext cx="4775203" cy="923330"/>
          </a:xfrm>
          <a:prstGeom prst="rect">
            <a:avLst/>
          </a:prstGeom>
          <a:solidFill>
            <a:schemeClr val="bg1"/>
          </a:solidFill>
        </p:spPr>
        <p:txBody>
          <a:bodyPr wrap="square" rtlCol="0">
            <a:spAutoFit/>
          </a:bodyPr>
          <a:lstStyle/>
          <a:p>
            <a:pPr>
              <a:lnSpc>
                <a:spcPct val="150000"/>
              </a:lnSpc>
            </a:pPr>
            <a:r>
              <a:rPr lang="en-US" dirty="0" smtClean="0"/>
              <a:t>Acknowledgements to Chris Paine and </a:t>
            </a:r>
            <a:r>
              <a:rPr lang="en-US" dirty="0" err="1" smtClean="0"/>
              <a:t>Bioninja</a:t>
            </a:r>
            <a:endParaRPr lang="en-US" dirty="0"/>
          </a:p>
          <a:p>
            <a:pPr>
              <a:lnSpc>
                <a:spcPct val="150000"/>
              </a:lnSpc>
            </a:pPr>
            <a:r>
              <a:rPr lang="en-US" u="sng" dirty="0" smtClean="0">
                <a:hlinkClick r:id="rId4"/>
              </a:rPr>
              <a:t>https</a:t>
            </a:r>
            <a:r>
              <a:rPr lang="en-US" u="sng" dirty="0">
                <a:hlinkClick r:id="rId4"/>
              </a:rPr>
              <a:t>://</a:t>
            </a:r>
            <a:r>
              <a:rPr lang="en-US" u="sng" dirty="0" smtClean="0">
                <a:hlinkClick r:id="rId4"/>
              </a:rPr>
              <a:t>bioknowledgy.weebly.com</a:t>
            </a:r>
            <a:r>
              <a:rPr lang="en-US" u="sng" dirty="0">
                <a:hlinkClick r:id="rId4"/>
              </a:rPr>
              <a:t>/</a:t>
            </a:r>
            <a:r>
              <a:rPr lang="en-US" dirty="0"/>
              <a:t> </a:t>
            </a:r>
            <a:endParaRPr lang="en-US" dirty="0" smtClean="0"/>
          </a:p>
        </p:txBody>
      </p:sp>
      <p:sp>
        <p:nvSpPr>
          <p:cNvPr id="5" name="Text Placeholder 4"/>
          <p:cNvSpPr>
            <a:spLocks noGrp="1"/>
          </p:cNvSpPr>
          <p:nvPr>
            <p:ph type="body" sz="quarter" idx="10"/>
          </p:nvPr>
        </p:nvSpPr>
        <p:spPr>
          <a:xfrm>
            <a:off x="618141" y="1244858"/>
            <a:ext cx="2730366" cy="459838"/>
          </a:xfrm>
        </p:spPr>
        <p:txBody>
          <a:bodyPr/>
          <a:lstStyle/>
          <a:p>
            <a:r>
              <a:rPr lang="en-US" dirty="0" smtClean="0"/>
              <a:t>Edited by Eran Earland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3"/>
            <a:ext cx="6654800" cy="871773"/>
          </a:xfrm>
          <a:solidFill>
            <a:schemeClr val="accent1">
              <a:lumMod val="40000"/>
              <a:lumOff val="60000"/>
              <a:alpha val="78000"/>
            </a:schemeClr>
          </a:solidFill>
        </p:spPr>
        <p:txBody>
          <a:bodyPr vert="horz" lIns="91440" tIns="45720" rIns="91440" bIns="45720" rtlCol="0" anchor="ctr">
            <a:normAutofit fontScale="90000"/>
          </a:bodyPr>
          <a:lstStyle/>
          <a:p>
            <a:r>
              <a:rPr lang="en-US" dirty="0"/>
              <a:t>Understandings, Applications and Skills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39107484"/>
              </p:ext>
            </p:extLst>
          </p:nvPr>
        </p:nvGraphicFramePr>
        <p:xfrm>
          <a:off x="321932" y="1165225"/>
          <a:ext cx="8500119" cy="3263900"/>
        </p:xfrm>
        <a:graphic>
          <a:graphicData uri="http://schemas.openxmlformats.org/drawingml/2006/table">
            <a:tbl>
              <a:tblPr firstRow="1" bandRow="1">
                <a:tableStyleId>{F2DE63D5-997A-4646-A377-4702673A728D}</a:tableStyleId>
              </a:tblPr>
              <a:tblGrid>
                <a:gridCol w="715431">
                  <a:extLst>
                    <a:ext uri="{9D8B030D-6E8A-4147-A177-3AD203B41FA5}">
                      <a16:colId xmlns:a16="http://schemas.microsoft.com/office/drawing/2014/main" val="20000"/>
                    </a:ext>
                  </a:extLst>
                </a:gridCol>
                <a:gridCol w="4077911">
                  <a:extLst>
                    <a:ext uri="{9D8B030D-6E8A-4147-A177-3AD203B41FA5}">
                      <a16:colId xmlns:a16="http://schemas.microsoft.com/office/drawing/2014/main" val="20001"/>
                    </a:ext>
                  </a:extLst>
                </a:gridCol>
                <a:gridCol w="3706777">
                  <a:extLst>
                    <a:ext uri="{9D8B030D-6E8A-4147-A177-3AD203B41FA5}">
                      <a16:colId xmlns:a16="http://schemas.microsoft.com/office/drawing/2014/main" val="20002"/>
                    </a:ext>
                  </a:extLst>
                </a:gridCol>
              </a:tblGrid>
              <a:tr h="223434">
                <a:tc>
                  <a:txBody>
                    <a:bodyPr/>
                    <a:lstStyle/>
                    <a:p>
                      <a:pPr algn="l" fontAlgn="ctr"/>
                      <a:endParaRPr lang="en-US" sz="1400" b="0" i="0" u="none" strike="noStrike" dirty="0">
                        <a:solidFill>
                          <a:srgbClr val="000000"/>
                        </a:solidFill>
                        <a:effectLst/>
                        <a:latin typeface="Arial" charset="0"/>
                        <a:cs typeface="Arial" charset="0"/>
                      </a:endParaRPr>
                    </a:p>
                  </a:txBody>
                  <a:tcPr marL="12700" marR="12700" marT="12700" marB="0">
                    <a:lnL w="12700" cap="flat" cmpd="sng" algn="ctr">
                      <a:noFill/>
                      <a:prstDash val="solid"/>
                      <a:round/>
                      <a:headEnd type="none" w="med" len="med"/>
                      <a:tailEnd type="none" w="med" len="med"/>
                    </a:lnL>
                    <a:lnT w="12700" cap="flat" cmpd="sng" algn="ctr">
                      <a:noFill/>
                      <a:prstDash val="solid"/>
                      <a:round/>
                      <a:headEnd type="none" w="med" len="med"/>
                      <a:tailEnd type="none" w="med" len="med"/>
                    </a:lnT>
                    <a:noFill/>
                  </a:tcPr>
                </a:tc>
                <a:tc>
                  <a:txBody>
                    <a:bodyPr/>
                    <a:lstStyle/>
                    <a:p>
                      <a:pPr algn="l" fontAlgn="ctr"/>
                      <a:r>
                        <a:rPr lang="fr-FR" sz="1400" u="none" strike="noStrike" dirty="0" err="1">
                          <a:effectLst/>
                          <a:latin typeface="Arial" charset="0"/>
                          <a:cs typeface="Arial" charset="0"/>
                        </a:rPr>
                        <a:t>Statement</a:t>
                      </a:r>
                      <a:endParaRPr lang="fr-FR" sz="1400" b="0" i="0" u="none" strike="noStrike" dirty="0">
                        <a:solidFill>
                          <a:srgbClr val="000000"/>
                        </a:solidFill>
                        <a:effectLst/>
                        <a:latin typeface="Arial" charset="0"/>
                        <a:cs typeface="Arial" charset="0"/>
                      </a:endParaRPr>
                    </a:p>
                  </a:txBody>
                  <a:tcPr marL="12700" marR="12700" marT="12700" marB="0"/>
                </a:tc>
                <a:tc>
                  <a:txBody>
                    <a:bodyPr/>
                    <a:lstStyle/>
                    <a:p>
                      <a:pPr algn="l" fontAlgn="b"/>
                      <a:r>
                        <a:rPr lang="en-US" sz="1400" u="none" strike="noStrike">
                          <a:effectLst/>
                          <a:latin typeface="Arial" charset="0"/>
                          <a:cs typeface="Arial" charset="0"/>
                        </a:rPr>
                        <a:t>Guidance</a:t>
                      </a:r>
                      <a:endParaRPr lang="en-US" sz="1400" b="0" i="0" u="none" strike="noStrike">
                        <a:solidFill>
                          <a:srgbClr val="000000"/>
                        </a:solidFill>
                        <a:effectLst/>
                        <a:latin typeface="Arial" charset="0"/>
                        <a:cs typeface="Arial" charset="0"/>
                      </a:endParaRPr>
                    </a:p>
                  </a:txBody>
                  <a:tcPr marL="12700" marR="12700" marT="12700" marB="0"/>
                </a:tc>
                <a:extLst>
                  <a:ext uri="{0D108BD9-81ED-4DB2-BD59-A6C34878D82A}">
                    <a16:rowId xmlns:a16="http://schemas.microsoft.com/office/drawing/2014/main" val="10000"/>
                  </a:ext>
                </a:extLst>
              </a:tr>
              <a:tr h="228024">
                <a:tc>
                  <a:txBody>
                    <a:bodyPr/>
                    <a:lstStyle/>
                    <a:p>
                      <a:pPr algn="ctr" fontAlgn="b">
                        <a:spcAft>
                          <a:spcPts val="0"/>
                        </a:spcAft>
                      </a:pP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tc>
                  <a:txBody>
                    <a:bodyPr/>
                    <a:lstStyle/>
                    <a:p>
                      <a:pPr fontAlgn="b">
                        <a:spcAft>
                          <a:spcPts val="0"/>
                        </a:spcAft>
                      </a:pPr>
                      <a:r>
                        <a:rPr lang="en-US" sz="1400" kern="1200" dirty="0">
                          <a:solidFill>
                            <a:srgbClr val="000000"/>
                          </a:solidFill>
                          <a:effectLst/>
                          <a:latin typeface="Arial" charset="0"/>
                          <a:ea typeface="ＭＳ 明朝"/>
                          <a:cs typeface="Arial" charset="0"/>
                        </a:rPr>
                        <a:t>Cells can only be formed by division of pre-existing cells.</a:t>
                      </a: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tc>
                  <a:txBody>
                    <a:bodyPr/>
                    <a:lstStyle/>
                    <a:p>
                      <a:pPr>
                        <a:spcAft>
                          <a:spcPts val="0"/>
                        </a:spcAft>
                      </a:pPr>
                      <a:r>
                        <a:rPr lang="en-US" sz="1400" dirty="0">
                          <a:effectLst/>
                          <a:latin typeface="Arial" charset="0"/>
                          <a:ea typeface="Times New Roman"/>
                          <a:cs typeface="Arial" charset="0"/>
                        </a:rPr>
                        <a:t>Students should be aware that the 64 codons in the genetic code have the same meanings in nearly all organisms, but that there are some minor variations that are likely to have accrued since the common origin of life on Earth.</a:t>
                      </a: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extLst>
                  <a:ext uri="{0D108BD9-81ED-4DB2-BD59-A6C34878D82A}">
                    <a16:rowId xmlns:a16="http://schemas.microsoft.com/office/drawing/2014/main" val="10001"/>
                  </a:ext>
                </a:extLst>
              </a:tr>
              <a:tr h="228024">
                <a:tc>
                  <a:txBody>
                    <a:bodyPr/>
                    <a:lstStyle/>
                    <a:p>
                      <a:pPr algn="ctr" fontAlgn="b">
                        <a:spcAft>
                          <a:spcPts val="0"/>
                        </a:spcAft>
                      </a:pP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tc>
                  <a:txBody>
                    <a:bodyPr/>
                    <a:lstStyle/>
                    <a:p>
                      <a:pPr fontAlgn="b">
                        <a:spcAft>
                          <a:spcPts val="0"/>
                        </a:spcAft>
                      </a:pPr>
                      <a:r>
                        <a:rPr lang="en-US" sz="1400" kern="1200" dirty="0">
                          <a:solidFill>
                            <a:srgbClr val="000000"/>
                          </a:solidFill>
                          <a:effectLst/>
                          <a:latin typeface="Arial" charset="0"/>
                          <a:ea typeface="ＭＳ 明朝"/>
                          <a:cs typeface="Arial" charset="0"/>
                        </a:rPr>
                        <a:t>The first cells must have arisen from non-living material.</a:t>
                      </a: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tc>
                  <a:txBody>
                    <a:bodyPr/>
                    <a:lstStyle/>
                    <a:p>
                      <a:endParaRPr lang="en-US" sz="1400" dirty="0">
                        <a:effectLst/>
                        <a:latin typeface="Arial" charset="0"/>
                        <a:cs typeface="Arial" charset="0"/>
                      </a:endParaRPr>
                    </a:p>
                  </a:txBody>
                  <a:tcPr marL="12700" marR="12700" marT="12700" marB="0">
                    <a:solidFill>
                      <a:schemeClr val="accent1">
                        <a:lumMod val="20000"/>
                        <a:lumOff val="80000"/>
                      </a:schemeClr>
                    </a:solidFill>
                  </a:tcPr>
                </a:tc>
                <a:extLst>
                  <a:ext uri="{0D108BD9-81ED-4DB2-BD59-A6C34878D82A}">
                    <a16:rowId xmlns:a16="http://schemas.microsoft.com/office/drawing/2014/main" val="10002"/>
                  </a:ext>
                </a:extLst>
              </a:tr>
              <a:tr h="228024">
                <a:tc>
                  <a:txBody>
                    <a:bodyPr/>
                    <a:lstStyle/>
                    <a:p>
                      <a:pPr algn="ctr" fontAlgn="b">
                        <a:spcAft>
                          <a:spcPts val="0"/>
                        </a:spcAft>
                      </a:pP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tc>
                  <a:txBody>
                    <a:bodyPr/>
                    <a:lstStyle/>
                    <a:p>
                      <a:pPr fontAlgn="b">
                        <a:spcAft>
                          <a:spcPts val="0"/>
                        </a:spcAft>
                      </a:pPr>
                      <a:r>
                        <a:rPr lang="en-US" sz="1400" kern="1200" dirty="0">
                          <a:solidFill>
                            <a:srgbClr val="000000"/>
                          </a:solidFill>
                          <a:effectLst/>
                          <a:latin typeface="Arial" charset="0"/>
                          <a:ea typeface="ＭＳ 明朝"/>
                          <a:cs typeface="Arial" charset="0"/>
                        </a:rPr>
                        <a:t>The origin of eukaryotic cells can be explained by the </a:t>
                      </a:r>
                      <a:r>
                        <a:rPr lang="en-US" sz="1400" kern="1200" dirty="0" err="1">
                          <a:solidFill>
                            <a:srgbClr val="000000"/>
                          </a:solidFill>
                          <a:effectLst/>
                          <a:latin typeface="Arial" charset="0"/>
                          <a:ea typeface="ＭＳ 明朝"/>
                          <a:cs typeface="Arial" charset="0"/>
                        </a:rPr>
                        <a:t>endosymbiotic</a:t>
                      </a:r>
                      <a:r>
                        <a:rPr lang="en-US" sz="1400" kern="1200" dirty="0">
                          <a:solidFill>
                            <a:srgbClr val="000000"/>
                          </a:solidFill>
                          <a:effectLst/>
                          <a:latin typeface="Arial" charset="0"/>
                          <a:ea typeface="ＭＳ 明朝"/>
                          <a:cs typeface="Arial" charset="0"/>
                        </a:rPr>
                        <a:t> theory.</a:t>
                      </a: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tc>
                  <a:txBody>
                    <a:bodyPr/>
                    <a:lstStyle/>
                    <a:p>
                      <a:pPr>
                        <a:spcAft>
                          <a:spcPts val="0"/>
                        </a:spcAft>
                      </a:pPr>
                      <a:r>
                        <a:rPr lang="en-US" sz="1400" dirty="0">
                          <a:effectLst/>
                          <a:latin typeface="Arial" charset="0"/>
                          <a:ea typeface="Times New Roman"/>
                          <a:cs typeface="Arial" charset="0"/>
                        </a:rPr>
                        <a:t>Evidence for the endosymbiotic theory is expected. The origin of eukaryote cilia and flagella does not need to be included.</a:t>
                      </a:r>
                      <a:endParaRPr lang="en-US" sz="1400" dirty="0">
                        <a:effectLst/>
                        <a:latin typeface="Arial" charset="0"/>
                        <a:ea typeface="ＭＳ 明朝"/>
                        <a:cs typeface="Arial" charset="0"/>
                      </a:endParaRPr>
                    </a:p>
                  </a:txBody>
                  <a:tcPr marL="12700" marR="12700" marT="12700" marB="0">
                    <a:solidFill>
                      <a:schemeClr val="accent1">
                        <a:lumMod val="20000"/>
                        <a:lumOff val="80000"/>
                      </a:schemeClr>
                    </a:solidFill>
                  </a:tcPr>
                </a:tc>
                <a:extLst>
                  <a:ext uri="{0D108BD9-81ED-4DB2-BD59-A6C34878D82A}">
                    <a16:rowId xmlns:a16="http://schemas.microsoft.com/office/drawing/2014/main" val="10003"/>
                  </a:ext>
                </a:extLst>
              </a:tr>
              <a:tr h="228024">
                <a:tc>
                  <a:txBody>
                    <a:bodyPr/>
                    <a:lstStyle/>
                    <a:p>
                      <a:pPr algn="ctr" fontAlgn="b">
                        <a:spcAft>
                          <a:spcPts val="0"/>
                        </a:spcAft>
                      </a:pPr>
                      <a:endParaRPr lang="en-US" sz="1400" dirty="0">
                        <a:effectLst/>
                        <a:latin typeface="Arial" charset="0"/>
                        <a:ea typeface="ＭＳ 明朝"/>
                        <a:cs typeface="Arial" charset="0"/>
                      </a:endParaRPr>
                    </a:p>
                  </a:txBody>
                  <a:tcPr marL="12700" marR="12700" marT="12700" marB="0">
                    <a:solidFill>
                      <a:schemeClr val="accent6">
                        <a:lumMod val="20000"/>
                        <a:lumOff val="80000"/>
                      </a:schemeClr>
                    </a:solidFill>
                  </a:tcPr>
                </a:tc>
                <a:tc>
                  <a:txBody>
                    <a:bodyPr/>
                    <a:lstStyle/>
                    <a:p>
                      <a:pPr fontAlgn="b">
                        <a:spcAft>
                          <a:spcPts val="0"/>
                        </a:spcAft>
                      </a:pPr>
                      <a:r>
                        <a:rPr lang="en-US" sz="1400" kern="1200" dirty="0">
                          <a:solidFill>
                            <a:srgbClr val="000000"/>
                          </a:solidFill>
                          <a:effectLst/>
                          <a:latin typeface="Arial" charset="0"/>
                          <a:ea typeface="ＭＳ 明朝"/>
                          <a:cs typeface="Arial" charset="0"/>
                        </a:rPr>
                        <a:t>Evidence from Pasteur’s experiments that spontaneous generation of cells and organisms does not now occur on Earth.</a:t>
                      </a:r>
                      <a:endParaRPr lang="en-US" sz="1400" dirty="0">
                        <a:effectLst/>
                        <a:latin typeface="Arial" charset="0"/>
                        <a:ea typeface="ＭＳ 明朝"/>
                        <a:cs typeface="Arial" charset="0"/>
                      </a:endParaRPr>
                    </a:p>
                  </a:txBody>
                  <a:tcPr marL="12700" marR="12700" marT="12700" marB="0">
                    <a:solidFill>
                      <a:schemeClr val="accent6">
                        <a:lumMod val="20000"/>
                        <a:lumOff val="80000"/>
                      </a:schemeClr>
                    </a:solidFill>
                  </a:tcPr>
                </a:tc>
                <a:tc>
                  <a:txBody>
                    <a:bodyPr/>
                    <a:lstStyle/>
                    <a:p>
                      <a:endParaRPr lang="en-US" sz="1400" dirty="0">
                        <a:effectLst/>
                        <a:latin typeface="Arial" charset="0"/>
                        <a:cs typeface="Arial" charset="0"/>
                      </a:endParaRPr>
                    </a:p>
                  </a:txBody>
                  <a:tcPr marL="12700" marR="12700" marT="12700" marB="0">
                    <a:solidFill>
                      <a:schemeClr val="accent6">
                        <a:lumMod val="20000"/>
                        <a:lumOff val="80000"/>
                      </a:schemeClr>
                    </a:solid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Pre-Biotic Evolution – Extra info</a:t>
            </a:r>
            <a:endParaRPr lang="en-US" dirty="0"/>
          </a:p>
        </p:txBody>
      </p:sp>
      <p:pic>
        <p:nvPicPr>
          <p:cNvPr id="4" name="Content Placeholder 3"/>
          <p:cNvPicPr>
            <a:picLocks noGrp="1" noChangeAspect="1"/>
          </p:cNvPicPr>
          <p:nvPr>
            <p:ph idx="1"/>
          </p:nvPr>
        </p:nvPicPr>
        <p:blipFill>
          <a:blip r:embed="rId2"/>
          <a:stretch>
            <a:fillRect/>
          </a:stretch>
        </p:blipFill>
        <p:spPr>
          <a:xfrm>
            <a:off x="437881" y="1407311"/>
            <a:ext cx="8268237" cy="4406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Pre-Biotic Evolution – Extra info</a:t>
            </a:r>
            <a:endParaRPr lang="en-US" dirty="0"/>
          </a:p>
        </p:txBody>
      </p:sp>
      <p:sp>
        <p:nvSpPr>
          <p:cNvPr id="3" name="Content Placeholder 2"/>
          <p:cNvSpPr>
            <a:spLocks noGrp="1"/>
          </p:cNvSpPr>
          <p:nvPr>
            <p:ph idx="1"/>
          </p:nvPr>
        </p:nvSpPr>
        <p:spPr>
          <a:xfrm>
            <a:off x="0" y="1147762"/>
            <a:ext cx="9144000" cy="5710237"/>
          </a:xfrm>
        </p:spPr>
        <p:txBody>
          <a:bodyPr>
            <a:noAutofit/>
          </a:bodyPr>
          <a:lstStyle/>
          <a:p>
            <a:r>
              <a:rPr lang="en-US" sz="2400" dirty="0">
                <a:effectLst>
                  <a:outerShdw blurRad="38100" dist="38100" dir="2700000" algn="tl">
                    <a:srgbClr val="000000">
                      <a:alpha val="43137"/>
                    </a:srgbClr>
                  </a:outerShdw>
                </a:effectLst>
              </a:rPr>
              <a:t>The initial formation of primitive living structures (protocells) is thought to require a </a:t>
            </a:r>
            <a:r>
              <a:rPr lang="en-US" sz="2400" i="1" dirty="0">
                <a:effectLst>
                  <a:outerShdw blurRad="38100" dist="38100" dir="2700000" algn="tl">
                    <a:srgbClr val="000000">
                      <a:alpha val="43137"/>
                    </a:srgbClr>
                  </a:outerShdw>
                </a:effectLst>
              </a:rPr>
              <a:t>specific</a:t>
            </a:r>
            <a:r>
              <a:rPr lang="en-US" sz="2400" dirty="0">
                <a:effectLst>
                  <a:outerShdw blurRad="38100" dist="38100" dir="2700000" algn="tl">
                    <a:srgbClr val="000000">
                      <a:alpha val="43137"/>
                    </a:srgbClr>
                  </a:outerShdw>
                </a:effectLst>
              </a:rPr>
              <a:t> supporting chemical </a:t>
            </a:r>
            <a:r>
              <a:rPr lang="en-US" sz="2400" dirty="0" smtClean="0">
                <a:effectLst>
                  <a:outerShdw blurRad="38100" dist="38100" dir="2700000" algn="tl">
                    <a:srgbClr val="000000">
                      <a:alpha val="43137"/>
                    </a:srgbClr>
                  </a:outerShdw>
                </a:effectLst>
              </a:rPr>
              <a:t>environment</a:t>
            </a:r>
          </a:p>
          <a:p>
            <a:pPr marL="0" indent="0">
              <a:buNone/>
            </a:pPr>
            <a:endParaRPr lang="en-US" sz="2400" dirty="0"/>
          </a:p>
          <a:p>
            <a:r>
              <a:rPr lang="en-US" sz="2400" dirty="0"/>
              <a:t>Early Earth had a chemically-reducing atmosphere, which when exposed to energy in various forms (heat, electrical discharge, etc.) </a:t>
            </a:r>
            <a:r>
              <a:rPr lang="en-US" sz="2400" b="1" dirty="0"/>
              <a:t>produced a variety of simple organic compounds </a:t>
            </a:r>
            <a:r>
              <a:rPr lang="en-US" sz="2400" dirty="0"/>
              <a:t>(</a:t>
            </a:r>
            <a:r>
              <a:rPr lang="en-US" sz="2400" dirty="0">
                <a:solidFill>
                  <a:srgbClr val="FF0000"/>
                </a:solidFill>
              </a:rPr>
              <a:t>monomers</a:t>
            </a:r>
            <a:r>
              <a:rPr lang="en-US" sz="2400" dirty="0" smtClean="0"/>
              <a:t>)</a:t>
            </a:r>
          </a:p>
          <a:p>
            <a:pPr marL="0" indent="0">
              <a:buNone/>
            </a:pPr>
            <a:endParaRPr lang="en-US" sz="2400" dirty="0"/>
          </a:p>
          <a:p>
            <a:r>
              <a:rPr lang="en-US" sz="2400" b="1" dirty="0"/>
              <a:t>These compounds accumulated </a:t>
            </a:r>
            <a:r>
              <a:rPr lang="en-US" sz="2400" dirty="0"/>
              <a:t>in a molecular ‘soup’, allowing for the formation of more complex compounds (</a:t>
            </a:r>
            <a:r>
              <a:rPr lang="en-US" sz="2400" dirty="0">
                <a:solidFill>
                  <a:srgbClr val="FF0000"/>
                </a:solidFill>
              </a:rPr>
              <a:t>polymers</a:t>
            </a:r>
            <a:r>
              <a:rPr lang="en-US" sz="2400" dirty="0" smtClean="0"/>
              <a:t>)</a:t>
            </a:r>
            <a:r>
              <a:rPr lang="en-US" sz="2400" dirty="0"/>
              <a:t/>
            </a:r>
            <a:br>
              <a:rPr lang="en-US" sz="2400" dirty="0"/>
            </a:br>
            <a:endParaRPr lang="en-US" sz="2400" b="1"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Pre-Biotic Evolution – Extra info</a:t>
            </a:r>
            <a:endParaRPr lang="en-US" dirty="0"/>
          </a:p>
        </p:txBody>
      </p:sp>
      <p:sp>
        <p:nvSpPr>
          <p:cNvPr id="3" name="Content Placeholder 2"/>
          <p:cNvSpPr>
            <a:spLocks noGrp="1"/>
          </p:cNvSpPr>
          <p:nvPr>
            <p:ph idx="1"/>
          </p:nvPr>
        </p:nvSpPr>
        <p:spPr>
          <a:xfrm>
            <a:off x="0" y="1147762"/>
            <a:ext cx="9144000" cy="5710237"/>
          </a:xfrm>
        </p:spPr>
        <p:txBody>
          <a:bodyPr>
            <a:noAutofit/>
          </a:bodyPr>
          <a:lstStyle/>
          <a:p>
            <a:r>
              <a:rPr lang="en-US" sz="2400" dirty="0" smtClean="0"/>
              <a:t>There </a:t>
            </a:r>
            <a:r>
              <a:rPr lang="en-US" sz="2400" dirty="0"/>
              <a:t>are a number of </a:t>
            </a:r>
            <a:r>
              <a:rPr lang="en-US" sz="2400" b="1" dirty="0"/>
              <a:t>locations</a:t>
            </a:r>
            <a:r>
              <a:rPr lang="en-US" sz="2400" dirty="0"/>
              <a:t> posited as providing suitable conditions for the formation of a concentrated chemical soup, including </a:t>
            </a:r>
            <a:r>
              <a:rPr lang="en-US" sz="2400" b="1" dirty="0">
                <a:solidFill>
                  <a:srgbClr val="FF0000"/>
                </a:solidFill>
              </a:rPr>
              <a:t>volcanoes, hydrothermal vents, shorelines and outer </a:t>
            </a:r>
            <a:r>
              <a:rPr lang="en-US" sz="2400" b="1" dirty="0" smtClean="0">
                <a:solidFill>
                  <a:srgbClr val="FF0000"/>
                </a:solidFill>
              </a:rPr>
              <a:t>space</a:t>
            </a:r>
            <a:endParaRPr lang="en-US" sz="2400" b="1" dirty="0">
              <a:solidFill>
                <a:srgbClr val="FF0000"/>
              </a:solidFill>
            </a:endParaRPr>
          </a:p>
        </p:txBody>
      </p:sp>
      <p:pic>
        <p:nvPicPr>
          <p:cNvPr id="4" name="Picture 3"/>
          <p:cNvPicPr>
            <a:picLocks noChangeAspect="1"/>
          </p:cNvPicPr>
          <p:nvPr/>
        </p:nvPicPr>
        <p:blipFill>
          <a:blip r:embed="rId2"/>
          <a:stretch>
            <a:fillRect/>
          </a:stretch>
        </p:blipFill>
        <p:spPr>
          <a:xfrm>
            <a:off x="1654801" y="2414789"/>
            <a:ext cx="6838950" cy="411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Pre-Biotic Evolution – Extra info</a:t>
            </a:r>
            <a:endParaRPr lang="en-US" dirty="0"/>
          </a:p>
        </p:txBody>
      </p:sp>
      <p:sp>
        <p:nvSpPr>
          <p:cNvPr id="3" name="Content Placeholder 2"/>
          <p:cNvSpPr>
            <a:spLocks noGrp="1"/>
          </p:cNvSpPr>
          <p:nvPr>
            <p:ph idx="1"/>
          </p:nvPr>
        </p:nvSpPr>
        <p:spPr>
          <a:xfrm>
            <a:off x="0" y="1147762"/>
            <a:ext cx="9144000" cy="5710237"/>
          </a:xfrm>
        </p:spPr>
        <p:txBody>
          <a:bodyPr>
            <a:noAutofit/>
          </a:bodyPr>
          <a:lstStyle/>
          <a:p>
            <a:pPr marL="0" indent="0">
              <a:buNone/>
            </a:pPr>
            <a:r>
              <a:rPr lang="en-US" sz="2400" b="1" dirty="0"/>
              <a:t>1.</a:t>
            </a:r>
            <a:r>
              <a:rPr lang="en-US" sz="2400" dirty="0"/>
              <a:t>  </a:t>
            </a:r>
            <a:r>
              <a:rPr lang="en-US" sz="2400" b="1" dirty="0"/>
              <a:t>Volcanoes</a:t>
            </a:r>
            <a:endParaRPr lang="en-US" sz="2400" dirty="0"/>
          </a:p>
          <a:p>
            <a:r>
              <a:rPr lang="en-US" sz="2400" dirty="0"/>
              <a:t>The gas composition of volcanic eruptions contain high levels of fixed nitrogen and other </a:t>
            </a:r>
            <a:r>
              <a:rPr lang="en-US" sz="2400" b="1" dirty="0"/>
              <a:t>raw materials </a:t>
            </a:r>
            <a:r>
              <a:rPr lang="en-US" sz="2400" dirty="0"/>
              <a:t>which could be used for primitive metabolism</a:t>
            </a:r>
          </a:p>
          <a:p>
            <a:r>
              <a:rPr lang="en-US" sz="2400" dirty="0"/>
              <a:t>Intensive volcanic activity could also generate sufficient thermal </a:t>
            </a:r>
            <a:r>
              <a:rPr lang="en-US" sz="2400" b="1" dirty="0"/>
              <a:t>energy to </a:t>
            </a:r>
            <a:r>
              <a:rPr lang="en-US" sz="2400" b="1" dirty="0" err="1"/>
              <a:t>catalyse</a:t>
            </a:r>
            <a:r>
              <a:rPr lang="en-US" sz="2400" b="1" dirty="0"/>
              <a:t> </a:t>
            </a:r>
            <a:r>
              <a:rPr lang="en-US" sz="2400" dirty="0"/>
              <a:t>the formation of organic molecules</a:t>
            </a:r>
          </a:p>
          <a:p>
            <a:pPr marL="0" indent="0">
              <a:buNone/>
            </a:pPr>
            <a:r>
              <a:rPr lang="en-US" sz="2400" dirty="0"/>
              <a:t/>
            </a:r>
            <a:br>
              <a:rPr lang="en-US" sz="2400" dirty="0"/>
            </a:br>
            <a:endParaRPr lang="en-US" sz="2400" dirty="0"/>
          </a:p>
          <a:p>
            <a:pPr marL="0" indent="0">
              <a:buNone/>
            </a:pPr>
            <a:r>
              <a:rPr lang="en-US" sz="2400" b="1" dirty="0"/>
              <a:t>2.</a:t>
            </a:r>
            <a:r>
              <a:rPr lang="en-US" sz="2400" dirty="0"/>
              <a:t>  </a:t>
            </a:r>
            <a:r>
              <a:rPr lang="en-US" sz="2400" b="1" dirty="0"/>
              <a:t>Hydrothermal Vents</a:t>
            </a:r>
            <a:endParaRPr lang="en-US" sz="2400" dirty="0"/>
          </a:p>
          <a:p>
            <a:r>
              <a:rPr lang="en-US" sz="2400" dirty="0"/>
              <a:t>Hydrothermal vents are regions of the ocean floor where </a:t>
            </a:r>
            <a:r>
              <a:rPr lang="en-US" sz="2400" b="1" dirty="0"/>
              <a:t>superheated water </a:t>
            </a:r>
            <a:r>
              <a:rPr lang="en-US" sz="2400" dirty="0"/>
              <a:t>is released from the Earth’s crust</a:t>
            </a:r>
          </a:p>
          <a:p>
            <a:r>
              <a:rPr lang="en-US" sz="2400" dirty="0"/>
              <a:t>These vents also release </a:t>
            </a:r>
            <a:r>
              <a:rPr lang="en-US" sz="2400" b="1" dirty="0"/>
              <a:t>hydrogen-rich fluids </a:t>
            </a:r>
            <a:r>
              <a:rPr lang="en-US" sz="2400" dirty="0"/>
              <a:t>to create a chemical gradient and pH viable for organic </a:t>
            </a:r>
            <a:r>
              <a:rPr lang="en-US" sz="2400" dirty="0" smtClean="0"/>
              <a:t>synthesis</a:t>
            </a:r>
            <a:r>
              <a:rPr lang="en-US" sz="2400" dirty="0"/>
              <a:t/>
            </a:r>
            <a:br>
              <a:rPr lang="en-US" sz="2400" dirty="0"/>
            </a:b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Pre-Biotic Evolution – Extra info</a:t>
            </a:r>
            <a:endParaRPr lang="en-US" dirty="0"/>
          </a:p>
        </p:txBody>
      </p:sp>
      <p:sp>
        <p:nvSpPr>
          <p:cNvPr id="3" name="Content Placeholder 2"/>
          <p:cNvSpPr>
            <a:spLocks noGrp="1"/>
          </p:cNvSpPr>
          <p:nvPr>
            <p:ph idx="1"/>
          </p:nvPr>
        </p:nvSpPr>
        <p:spPr>
          <a:xfrm>
            <a:off x="0" y="1147762"/>
            <a:ext cx="9144000" cy="5710237"/>
          </a:xfrm>
        </p:spPr>
        <p:txBody>
          <a:bodyPr>
            <a:noAutofit/>
          </a:bodyPr>
          <a:lstStyle/>
          <a:p>
            <a:pPr marL="0" indent="0">
              <a:buNone/>
            </a:pPr>
            <a:r>
              <a:rPr lang="en-US" sz="2000" b="1" dirty="0"/>
              <a:t>3.</a:t>
            </a:r>
            <a:r>
              <a:rPr lang="en-US" sz="2000" dirty="0"/>
              <a:t>  </a:t>
            </a:r>
            <a:r>
              <a:rPr lang="en-US" sz="2000" b="1" dirty="0"/>
              <a:t>Shorelines</a:t>
            </a:r>
            <a:endParaRPr lang="en-US" sz="2000" dirty="0"/>
          </a:p>
          <a:p>
            <a:r>
              <a:rPr lang="en-US" sz="2000" dirty="0"/>
              <a:t>Organic life may have evolved at a sea shore or other region where there is an alternation of </a:t>
            </a:r>
            <a:r>
              <a:rPr lang="en-US" sz="2000" b="1" dirty="0"/>
              <a:t>wet and dry conditions</a:t>
            </a:r>
          </a:p>
          <a:p>
            <a:r>
              <a:rPr lang="en-US" sz="2000" dirty="0"/>
              <a:t>The drying of clay particles could have precipitated </a:t>
            </a:r>
            <a:r>
              <a:rPr lang="en-US" sz="2000" b="1" dirty="0" err="1"/>
              <a:t>catalysing</a:t>
            </a:r>
            <a:r>
              <a:rPr lang="en-US" sz="2000" b="1" dirty="0"/>
              <a:t> reactions </a:t>
            </a:r>
            <a:r>
              <a:rPr lang="en-US" sz="2000" dirty="0"/>
              <a:t>needed for the formation of organic </a:t>
            </a:r>
            <a:r>
              <a:rPr lang="en-US" sz="2000" dirty="0" smtClean="0"/>
              <a:t>molecules</a:t>
            </a:r>
            <a:r>
              <a:rPr lang="en-US" sz="2000" dirty="0"/>
              <a:t/>
            </a:r>
            <a:br>
              <a:rPr lang="en-US" sz="2000" dirty="0"/>
            </a:br>
            <a:endParaRPr lang="en-US" sz="2000" dirty="0"/>
          </a:p>
          <a:p>
            <a:pPr marL="0" indent="0">
              <a:buNone/>
            </a:pPr>
            <a:r>
              <a:rPr lang="en-US" sz="2000" b="1" dirty="0"/>
              <a:t>4.</a:t>
            </a:r>
            <a:r>
              <a:rPr lang="en-US" sz="2000" dirty="0"/>
              <a:t>  </a:t>
            </a:r>
            <a:r>
              <a:rPr lang="en-US" sz="2000" b="1" dirty="0"/>
              <a:t>Extraterrestrial Origins</a:t>
            </a:r>
            <a:endParaRPr lang="en-US" sz="2000" dirty="0"/>
          </a:p>
          <a:p>
            <a:r>
              <a:rPr lang="en-US" sz="2000" dirty="0"/>
              <a:t>The necessary conditions required for the formation of life </a:t>
            </a:r>
            <a:r>
              <a:rPr lang="en-US" sz="2000" b="1" dirty="0"/>
              <a:t>may have initially been derived on other planets</a:t>
            </a:r>
            <a:r>
              <a:rPr lang="en-US" sz="2000" dirty="0"/>
              <a:t> (e.g. Mars)</a:t>
            </a:r>
          </a:p>
          <a:p>
            <a:r>
              <a:rPr lang="en-US" sz="2000" b="1" dirty="0"/>
              <a:t>Comets contain a variety of organic material </a:t>
            </a:r>
            <a:r>
              <a:rPr lang="en-US" sz="2000" dirty="0"/>
              <a:t>(~20% of a comet’s tail is comprised of organic matter)</a:t>
            </a:r>
          </a:p>
          <a:p>
            <a:r>
              <a:rPr lang="en-US" sz="2000" dirty="0"/>
              <a:t>Heavy meteorite bombardment approximately 4 billion years ago may have delivered organic material to the Earth</a:t>
            </a:r>
          </a:p>
          <a:p>
            <a:r>
              <a:rPr lang="en-US" sz="2000" dirty="0"/>
              <a:t>The theory that life on Earth was initially seeded in space or on another planet is called </a:t>
            </a:r>
            <a:r>
              <a:rPr lang="en-US" sz="2000" b="1" i="1" dirty="0"/>
              <a:t>panspermia</a:t>
            </a:r>
            <a:endParaRPr lang="en-US" sz="2000" b="1" dirty="0"/>
          </a:p>
          <a:p>
            <a:pPr marL="0" indent="0">
              <a:buNone/>
            </a:pPr>
            <a:r>
              <a:rPr lang="en-US" sz="2400" dirty="0"/>
              <a:t/>
            </a:r>
            <a:br>
              <a:rPr lang="en-US" sz="2400" dirty="0"/>
            </a:b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Pre-Biotic Evolution – Extra info</a:t>
            </a:r>
            <a:endParaRPr lang="en-US" dirty="0"/>
          </a:p>
        </p:txBody>
      </p:sp>
      <p:pic>
        <p:nvPicPr>
          <p:cNvPr id="5" name="xyhZcEY5PCQ"/>
          <p:cNvPicPr>
            <a:picLocks noGrp="1" noRot="1" noChangeAspect="1"/>
          </p:cNvPicPr>
          <p:nvPr>
            <p:ph idx="1"/>
            <a:videoFile r:link="rId1"/>
            <p:extLst>
              <p:ext uri="{DAA4B4D4-6D71-4841-9C94-3DE7FCFB9230}">
                <p14:media xmlns:p14="http://schemas.microsoft.com/office/powerpoint/2010/main" r:link="rId2"/>
              </p:ext>
            </p:extLst>
          </p:nvPr>
        </p:nvPicPr>
        <p:blipFill>
          <a:blip r:embed="rId4"/>
          <a:stretch>
            <a:fillRect/>
          </a:stretch>
        </p:blipFill>
        <p:spPr>
          <a:xfrm>
            <a:off x="462485" y="1700011"/>
            <a:ext cx="8230754" cy="4629799"/>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RNA Pre-Biotic Evolution</a:t>
            </a:r>
            <a:endParaRPr lang="en-US" dirty="0"/>
          </a:p>
        </p:txBody>
      </p:sp>
      <p:sp>
        <p:nvSpPr>
          <p:cNvPr id="3" name="Content Placeholder 2"/>
          <p:cNvSpPr>
            <a:spLocks noGrp="1"/>
          </p:cNvSpPr>
          <p:nvPr>
            <p:ph idx="1"/>
          </p:nvPr>
        </p:nvSpPr>
        <p:spPr>
          <a:xfrm>
            <a:off x="0" y="1147762"/>
            <a:ext cx="9144000" cy="5710237"/>
          </a:xfrm>
        </p:spPr>
        <p:txBody>
          <a:bodyPr>
            <a:normAutofit fontScale="77500" lnSpcReduction="20000"/>
          </a:bodyPr>
          <a:lstStyle/>
          <a:p>
            <a:r>
              <a:rPr lang="en-US" dirty="0"/>
              <a:t>The RNA world hypothesis proposes that a world filled with RNA-based life predates current DNA-based lifeforms</a:t>
            </a:r>
          </a:p>
          <a:p>
            <a:r>
              <a:rPr lang="en-US" dirty="0"/>
              <a:t>RNA has two key qualities that would have allowed it to function in this manner:</a:t>
            </a:r>
          </a:p>
          <a:p>
            <a:pPr marL="0" indent="0">
              <a:buNone/>
            </a:pPr>
            <a:r>
              <a:rPr lang="en-US" dirty="0"/>
              <a:t/>
            </a:r>
            <a:br>
              <a:rPr lang="en-US" dirty="0"/>
            </a:br>
            <a:r>
              <a:rPr lang="en-US" b="1" dirty="0"/>
              <a:t>RNA can </a:t>
            </a:r>
            <a:r>
              <a:rPr lang="en-US" b="1" i="1" dirty="0"/>
              <a:t>self-replicate</a:t>
            </a:r>
            <a:endParaRPr lang="en-US" dirty="0"/>
          </a:p>
          <a:p>
            <a:r>
              <a:rPr lang="en-US" dirty="0"/>
              <a:t>RNA is able to store information in a sequence composed of four recurring nucleotides (similar to DNA)</a:t>
            </a:r>
          </a:p>
          <a:p>
            <a:r>
              <a:rPr lang="en-US" dirty="0"/>
              <a:t>Short sequences of RNA are able to be accurately duplicated to form identical RNA molecules</a:t>
            </a:r>
          </a:p>
          <a:p>
            <a:pPr marL="0" indent="0">
              <a:buNone/>
            </a:pPr>
            <a:r>
              <a:rPr lang="en-US" dirty="0"/>
              <a:t/>
            </a:r>
            <a:br>
              <a:rPr lang="en-US" dirty="0"/>
            </a:br>
            <a:r>
              <a:rPr lang="en-US" b="1" dirty="0"/>
              <a:t>RNA can act as a </a:t>
            </a:r>
            <a:r>
              <a:rPr lang="en-US" b="1" i="1" dirty="0"/>
              <a:t>catalyst</a:t>
            </a:r>
            <a:endParaRPr lang="en-US" dirty="0"/>
          </a:p>
          <a:p>
            <a:r>
              <a:rPr lang="en-US" dirty="0"/>
              <a:t>Modern cells use RNA catalysts (called ribozymes) to remove introns from mRNA and help </a:t>
            </a:r>
            <a:r>
              <a:rPr lang="en-US" dirty="0" err="1"/>
              <a:t>synthesise</a:t>
            </a:r>
            <a:r>
              <a:rPr lang="en-US" dirty="0"/>
              <a:t> new RNA molecules</a:t>
            </a:r>
          </a:p>
          <a:p>
            <a:r>
              <a:rPr lang="en-US" dirty="0"/>
              <a:t>In ribosomes, </a:t>
            </a:r>
            <a:r>
              <a:rPr lang="en-US" dirty="0" err="1"/>
              <a:t>rRNA</a:t>
            </a:r>
            <a:r>
              <a:rPr lang="en-US" dirty="0"/>
              <a:t> functions as the catalytic component and plays a pivotal role in peptide bond formation</a:t>
            </a:r>
          </a:p>
          <a:p>
            <a:pPr marL="0" indent="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RNA Pre-Biotic Evolution – Links to Topic 2</a:t>
            </a:r>
            <a:endParaRPr lang="en-US" dirty="0"/>
          </a:p>
        </p:txBody>
      </p:sp>
      <p:sp>
        <p:nvSpPr>
          <p:cNvPr id="3" name="Content Placeholder 2"/>
          <p:cNvSpPr>
            <a:spLocks noGrp="1"/>
          </p:cNvSpPr>
          <p:nvPr>
            <p:ph idx="1"/>
          </p:nvPr>
        </p:nvSpPr>
        <p:spPr>
          <a:xfrm>
            <a:off x="0" y="1147762"/>
            <a:ext cx="4095482" cy="5710237"/>
          </a:xfrm>
        </p:spPr>
        <p:txBody>
          <a:bodyPr>
            <a:normAutofit fontScale="70000" lnSpcReduction="20000"/>
          </a:bodyPr>
          <a:lstStyle/>
          <a:p>
            <a:pPr marL="0" indent="0">
              <a:buNone/>
            </a:pPr>
            <a:r>
              <a:rPr lang="en-US" dirty="0"/>
              <a:t>RNA is the only molecule that is capable of </a:t>
            </a:r>
            <a:r>
              <a:rPr lang="en-US" u="sng" dirty="0"/>
              <a:t>both</a:t>
            </a:r>
            <a:r>
              <a:rPr lang="en-US" dirty="0"/>
              <a:t> self-replication and catalytic functioning, but has since been superseded</a:t>
            </a:r>
            <a:r>
              <a:rPr lang="en-US" dirty="0" smtClean="0"/>
              <a:t>:</a:t>
            </a:r>
          </a:p>
          <a:p>
            <a:pPr marL="0" indent="0">
              <a:buNone/>
            </a:pPr>
            <a:endParaRPr lang="en-US" dirty="0"/>
          </a:p>
          <a:p>
            <a:r>
              <a:rPr lang="en-US" b="1" dirty="0"/>
              <a:t>DNA</a:t>
            </a:r>
            <a:r>
              <a:rPr lang="en-US" dirty="0"/>
              <a:t>, through its </a:t>
            </a:r>
            <a:r>
              <a:rPr lang="en-US" i="1" dirty="0"/>
              <a:t>superior chemical stability</a:t>
            </a:r>
            <a:r>
              <a:rPr lang="en-US" dirty="0"/>
              <a:t> (double helical structure) has taken over as the data storage form</a:t>
            </a:r>
          </a:p>
          <a:p>
            <a:r>
              <a:rPr lang="en-US" b="1" dirty="0"/>
              <a:t>Protein</a:t>
            </a:r>
            <a:r>
              <a:rPr lang="en-US" dirty="0"/>
              <a:t>, through its </a:t>
            </a:r>
            <a:r>
              <a:rPr lang="en-US" i="1" dirty="0"/>
              <a:t>greater variability</a:t>
            </a:r>
            <a:r>
              <a:rPr lang="en-US" dirty="0"/>
              <a:t> (20 amino acids as opposed to 4 nucleotide bases) has taken over as the catalytic form</a:t>
            </a:r>
          </a:p>
          <a:p>
            <a:r>
              <a:rPr lang="en-US" dirty="0"/>
              <a:t>RNA remains as a transitional form between DNA and protein, suggestive of its multi-faceted origins </a:t>
            </a:r>
            <a:br>
              <a:rPr lang="en-US" dirty="0"/>
            </a:br>
            <a:endParaRPr lang="en-US" dirty="0"/>
          </a:p>
        </p:txBody>
      </p:sp>
      <p:pic>
        <p:nvPicPr>
          <p:cNvPr id="4" name="Picture 3"/>
          <p:cNvPicPr>
            <a:picLocks noChangeAspect="1"/>
          </p:cNvPicPr>
          <p:nvPr/>
        </p:nvPicPr>
        <p:blipFill>
          <a:blip r:embed="rId2"/>
          <a:stretch>
            <a:fillRect/>
          </a:stretch>
        </p:blipFill>
        <p:spPr>
          <a:xfrm>
            <a:off x="4095482" y="876299"/>
            <a:ext cx="5048518" cy="598169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Life &amp; Oxygen – </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Primordial Earth had a reducing atmosphere that contained very low levels of oxygen gas</a:t>
            </a:r>
          </a:p>
          <a:p>
            <a:r>
              <a:rPr lang="en-US" dirty="0"/>
              <a:t>After about ~2 billion years of prokaryotic life, a form of chlorophyll evolved in prokaryotes (forming cyanobacteria)</a:t>
            </a:r>
          </a:p>
          <a:p>
            <a:r>
              <a:rPr lang="en-US" dirty="0"/>
              <a:t>This allowed for the process of photosynthesis to occur, creating oxygen gas as a by-product via the photolysis of water</a:t>
            </a:r>
          </a:p>
          <a:p>
            <a:pPr marL="0" indent="0">
              <a:buNone/>
            </a:pPr>
            <a:r>
              <a:rPr lang="en-US" dirty="0"/>
              <a:t/>
            </a:r>
            <a:br>
              <a:rPr lang="en-US" dirty="0"/>
            </a:br>
            <a:r>
              <a:rPr lang="en-US" b="1" dirty="0" smtClean="0"/>
              <a:t>The increase in oxygen in the atmosphere was coupled to a number of significant effects:</a:t>
            </a:r>
          </a:p>
          <a:p>
            <a:r>
              <a:rPr lang="en-US" dirty="0" smtClean="0"/>
              <a:t>There was a breakdown of chemicals in the atmosphere and oceans to produce oxidized compounds (e.g. CO</a:t>
            </a:r>
            <a:r>
              <a:rPr lang="en-US" baseline="-25000" dirty="0" smtClean="0"/>
              <a:t>2</a:t>
            </a:r>
            <a:r>
              <a:rPr lang="en-US" dirty="0" smtClean="0"/>
              <a:t>)</a:t>
            </a:r>
          </a:p>
          <a:p>
            <a:r>
              <a:rPr lang="en-US" dirty="0" smtClean="0"/>
              <a:t>There </a:t>
            </a:r>
            <a:r>
              <a:rPr lang="en-US" dirty="0"/>
              <a:t>was an evolution of organisms capable of breaking down oxygen-rich </a:t>
            </a:r>
            <a:r>
              <a:rPr lang="en-US" dirty="0" smtClean="0"/>
              <a:t>oxidizing </a:t>
            </a:r>
            <a:r>
              <a:rPr lang="en-US" dirty="0"/>
              <a:t>agents (e.g. aerobes)</a:t>
            </a:r>
          </a:p>
          <a:p>
            <a:r>
              <a:rPr lang="en-US" dirty="0"/>
              <a:t>The subsequent formation of an ozone layer restricted UV radiation to allow for the proliferation of a wider range of life forms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Life &amp; Oxygen – </a:t>
            </a:r>
            <a:endParaRPr lang="en-US" dirty="0"/>
          </a:p>
        </p:txBody>
      </p:sp>
      <p:pic>
        <p:nvPicPr>
          <p:cNvPr id="5" name="Content Placeholder 4"/>
          <p:cNvPicPr>
            <a:picLocks noGrp="1" noChangeAspect="1"/>
          </p:cNvPicPr>
          <p:nvPr>
            <p:ph idx="1"/>
          </p:nvPr>
        </p:nvPicPr>
        <p:blipFill>
          <a:blip r:embed="rId2"/>
          <a:stretch>
            <a:fillRect/>
          </a:stretch>
        </p:blipFill>
        <p:spPr>
          <a:xfrm>
            <a:off x="0" y="1010097"/>
            <a:ext cx="8799352" cy="3677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rotWithShape="1">
          <a:blip r:embed="rId3"/>
          <a:srcRect t="18141" b="24263"/>
          <a:stretch>
            <a:fillRect/>
          </a:stretch>
        </p:blipFill>
        <p:spPr>
          <a:xfrm>
            <a:off x="0" y="4533363"/>
            <a:ext cx="9144000" cy="222804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Life &amp; Oxygen – </a:t>
            </a:r>
            <a:endParaRPr lang="en-US" dirty="0"/>
          </a:p>
        </p:txBody>
      </p:sp>
      <p:pic>
        <p:nvPicPr>
          <p:cNvPr id="6" name="Picture 5"/>
          <p:cNvPicPr>
            <a:picLocks noChangeAspect="1"/>
          </p:cNvPicPr>
          <p:nvPr/>
        </p:nvPicPr>
        <p:blipFill rotWithShape="1">
          <a:blip r:embed="rId2"/>
          <a:srcRect t="18141" b="24263"/>
          <a:stretch>
            <a:fillRect/>
          </a:stretch>
        </p:blipFill>
        <p:spPr>
          <a:xfrm rot="16200000">
            <a:off x="3416126" y="1349059"/>
            <a:ext cx="5904962" cy="5112916"/>
          </a:xfrm>
          <a:prstGeom prst="rect">
            <a:avLst/>
          </a:prstGeom>
        </p:spPr>
      </p:pic>
      <p:pic>
        <p:nvPicPr>
          <p:cNvPr id="4" name="Picture 3"/>
          <p:cNvPicPr>
            <a:picLocks noChangeAspect="1"/>
          </p:cNvPicPr>
          <p:nvPr/>
        </p:nvPicPr>
        <p:blipFill>
          <a:blip r:embed="rId3"/>
          <a:stretch>
            <a:fillRect/>
          </a:stretch>
        </p:blipFill>
        <p:spPr>
          <a:xfrm>
            <a:off x="167425" y="953037"/>
            <a:ext cx="3644721" cy="567958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Kingdoms and Domains of Life – </a:t>
            </a:r>
            <a:endParaRPr lang="en-US" dirty="0"/>
          </a:p>
        </p:txBody>
      </p:sp>
      <p:pic>
        <p:nvPicPr>
          <p:cNvPr id="5" name="Content Placeholder 4"/>
          <p:cNvPicPr>
            <a:picLocks noGrp="1" noChangeAspect="1"/>
          </p:cNvPicPr>
          <p:nvPr>
            <p:ph idx="1"/>
          </p:nvPr>
        </p:nvPicPr>
        <p:blipFill>
          <a:blip r:embed="rId2"/>
          <a:stretch>
            <a:fillRect/>
          </a:stretch>
        </p:blipFill>
        <p:spPr>
          <a:xfrm>
            <a:off x="0" y="1492856"/>
            <a:ext cx="9144000" cy="503751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764"/>
            <a:ext cx="9144000" cy="427896"/>
          </a:xfrm>
        </p:spPr>
        <p:txBody>
          <a:bodyPr>
            <a:normAutofit fontScale="90000"/>
          </a:bodyPr>
          <a:lstStyle/>
          <a:p>
            <a:pPr fontAlgn="b"/>
            <a:r>
              <a:rPr lang="en-US" sz="2400" dirty="0" smtClean="0"/>
              <a:t> According </a:t>
            </a:r>
            <a:r>
              <a:rPr lang="en-US" sz="2400" dirty="0"/>
              <a:t>to the cell theory, living organisms are composed of cells</a:t>
            </a:r>
            <a:r>
              <a:rPr lang="en-US" sz="2400" dirty="0" smtClean="0"/>
              <a:t>.</a:t>
            </a:r>
            <a:endParaRPr lang="en-US" sz="2400" dirty="0"/>
          </a:p>
        </p:txBody>
      </p:sp>
      <p:sp>
        <p:nvSpPr>
          <p:cNvPr id="3" name="Content Placeholder 2"/>
          <p:cNvSpPr>
            <a:spLocks noGrp="1"/>
          </p:cNvSpPr>
          <p:nvPr>
            <p:ph idx="1"/>
          </p:nvPr>
        </p:nvSpPr>
        <p:spPr>
          <a:xfrm>
            <a:off x="386103" y="1870077"/>
            <a:ext cx="7431517" cy="1880494"/>
          </a:xfrm>
        </p:spPr>
        <p:txBody>
          <a:bodyPr>
            <a:normAutofit/>
          </a:bodyPr>
          <a:lstStyle/>
          <a:p>
            <a:pPr marL="0" indent="0">
              <a:buNone/>
            </a:pPr>
            <a:r>
              <a:rPr lang="en-US" sz="2800" dirty="0"/>
              <a:t>C</a:t>
            </a:r>
            <a:r>
              <a:rPr lang="en-US" sz="2800" dirty="0" smtClean="0"/>
              <a:t>ell </a:t>
            </a:r>
            <a:r>
              <a:rPr lang="en-US" sz="2800" dirty="0"/>
              <a:t>theory states that</a:t>
            </a:r>
            <a:r>
              <a:rPr lang="en-US" sz="2800" dirty="0" smtClean="0"/>
              <a:t>:</a:t>
            </a:r>
            <a:endParaRPr lang="en-US" sz="2800" dirty="0"/>
          </a:p>
          <a:p>
            <a:r>
              <a:rPr lang="en-US" sz="2400" dirty="0" smtClean="0"/>
              <a:t>All </a:t>
            </a:r>
            <a:r>
              <a:rPr lang="en-US" sz="2400" dirty="0"/>
              <a:t>living things are composed of cells (or cell products</a:t>
            </a:r>
            <a:r>
              <a:rPr lang="en-US" sz="2400" dirty="0" smtClean="0"/>
              <a:t>)</a:t>
            </a:r>
            <a:endParaRPr lang="en-US" sz="2400" dirty="0"/>
          </a:p>
          <a:p>
            <a:r>
              <a:rPr lang="en-US" sz="2400" dirty="0" smtClean="0"/>
              <a:t>The </a:t>
            </a:r>
            <a:r>
              <a:rPr lang="en-US" sz="2400" dirty="0"/>
              <a:t>cell is the smallest unit of </a:t>
            </a:r>
            <a:r>
              <a:rPr lang="en-US" sz="2400" dirty="0" smtClean="0"/>
              <a:t>life</a:t>
            </a:r>
            <a:endParaRPr lang="en-US" sz="2400" dirty="0"/>
          </a:p>
          <a:p>
            <a:r>
              <a:rPr lang="en-US" sz="2400" dirty="0" smtClean="0"/>
              <a:t>Cells </a:t>
            </a:r>
            <a:r>
              <a:rPr lang="en-US" sz="2400" dirty="0"/>
              <a:t>only arise from pre-existing cells</a:t>
            </a:r>
          </a:p>
        </p:txBody>
      </p:sp>
      <p:sp>
        <p:nvSpPr>
          <p:cNvPr id="7" name="TextBox 6"/>
          <p:cNvSpPr txBox="1"/>
          <p:nvPr/>
        </p:nvSpPr>
        <p:spPr>
          <a:xfrm>
            <a:off x="5240317" y="6581001"/>
            <a:ext cx="3903683" cy="276999"/>
          </a:xfrm>
          <a:prstGeom prst="rect">
            <a:avLst/>
          </a:prstGeom>
          <a:noFill/>
        </p:spPr>
        <p:txBody>
          <a:bodyPr wrap="none" rtlCol="0">
            <a:spAutoFit/>
          </a:bodyPr>
          <a:lstStyle/>
          <a:p>
            <a:r>
              <a:rPr lang="en-US" sz="1200" dirty="0"/>
              <a:t>Source: </a:t>
            </a:r>
            <a:r>
              <a:rPr lang="en-US" sz="1200" dirty="0">
                <a:hlinkClick r:id="rId3"/>
              </a:rPr>
              <a:t>http://</a:t>
            </a:r>
            <a:r>
              <a:rPr lang="en-US" sz="1200" dirty="0" err="1">
                <a:hlinkClick r:id="rId3"/>
              </a:rPr>
              <a:t>www.engr.uconn.edu</a:t>
            </a:r>
            <a:r>
              <a:rPr lang="en-US" sz="1200" dirty="0">
                <a:hlinkClick r:id="rId3"/>
              </a:rPr>
              <a:t>/alarm/</a:t>
            </a:r>
            <a:r>
              <a:rPr lang="en-US" sz="1200" dirty="0" err="1">
                <a:hlinkClick r:id="rId3"/>
              </a:rPr>
              <a:t>research?id</a:t>
            </a:r>
            <a:r>
              <a:rPr lang="en-US" sz="1200" dirty="0">
                <a:hlinkClick r:id="rId3"/>
              </a:rPr>
              <a:t>=63</a:t>
            </a:r>
            <a:endParaRPr lang="en-US" sz="1200" dirty="0"/>
          </a:p>
        </p:txBody>
      </p:sp>
      <p:sp>
        <p:nvSpPr>
          <p:cNvPr id="5" name="Content Placeholder 2"/>
          <p:cNvSpPr txBox="1"/>
          <p:nvPr/>
        </p:nvSpPr>
        <p:spPr>
          <a:xfrm rot="975249">
            <a:off x="4782081" y="1148540"/>
            <a:ext cx="4206189" cy="992183"/>
          </a:xfrm>
          <a:prstGeom prst="rect">
            <a:avLst/>
          </a:prstGeom>
          <a:solidFill>
            <a:srgbClr val="FFFF00"/>
          </a:solidFill>
          <a:ln w="38100" cmpd="sng">
            <a:solidFill>
              <a:srgbClr val="008000"/>
            </a:solidFill>
          </a:ln>
        </p:spPr>
        <p:txBody>
          <a:bodyPr vert="horz" lIns="91440" tIns="45720" rIns="91440" bIns="45720" rtlCol="0">
            <a:normAutofit/>
          </a:bodyPr>
          <a:lstStyle>
            <a:lvl1pPr marL="342900" indent="-342900" algn="l" defTabSz="457200" rtl="0" eaLnBrk="1" latinLnBrk="0" hangingPunct="1">
              <a:spcBef>
                <a:spcPct val="20000"/>
              </a:spcBef>
              <a:buFont typeface="Arial" charset="0"/>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charset="0"/>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charset="0"/>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9pPr>
          </a:lstStyle>
          <a:p>
            <a:pPr marL="0" indent="0">
              <a:buFont typeface="Arial" charset="0"/>
              <a:buNone/>
            </a:pPr>
            <a:r>
              <a:rPr lang="en-US" sz="2800" dirty="0" smtClean="0"/>
              <a:t>Remember this theory from 1.1 Introduction to cells?</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4438"/>
            <a:ext cx="9163781" cy="6862438"/>
          </a:xfrm>
          <a:prstGeom prst="rect">
            <a:avLst/>
          </a:prstGeom>
        </p:spPr>
      </p:pic>
      <p:sp>
        <p:nvSpPr>
          <p:cNvPr id="2" name="Title 1"/>
          <p:cNvSpPr>
            <a:spLocks noGrp="1"/>
          </p:cNvSpPr>
          <p:nvPr>
            <p:ph type="title"/>
          </p:nvPr>
        </p:nvSpPr>
        <p:spPr>
          <a:xfrm>
            <a:off x="0" y="4763"/>
            <a:ext cx="9144000" cy="539550"/>
          </a:xfrm>
        </p:spPr>
        <p:txBody>
          <a:bodyPr>
            <a:normAutofit/>
          </a:bodyPr>
          <a:lstStyle/>
          <a:p>
            <a:pPr fontAlgn="b"/>
            <a:r>
              <a:rPr lang="en-US" sz="2400" dirty="0" smtClean="0"/>
              <a:t> </a:t>
            </a:r>
            <a:r>
              <a:rPr lang="en-US" sz="2400" dirty="0"/>
              <a:t>Cells can only be formed by division of pre-existing cells.</a:t>
            </a:r>
          </a:p>
        </p:txBody>
      </p:sp>
      <p:sp>
        <p:nvSpPr>
          <p:cNvPr id="3" name="Content Placeholder 2"/>
          <p:cNvSpPr>
            <a:spLocks noGrp="1"/>
          </p:cNvSpPr>
          <p:nvPr>
            <p:ph idx="1"/>
          </p:nvPr>
        </p:nvSpPr>
        <p:spPr>
          <a:xfrm>
            <a:off x="89429" y="1255457"/>
            <a:ext cx="5437763" cy="4488520"/>
          </a:xfrm>
        </p:spPr>
        <p:txBody>
          <a:bodyPr>
            <a:normAutofit/>
          </a:bodyPr>
          <a:lstStyle/>
          <a:p>
            <a:pPr marL="0" indent="0">
              <a:buNone/>
            </a:pPr>
            <a:r>
              <a:rPr lang="en-US" sz="2800" dirty="0" smtClean="0"/>
              <a:t>Cells can only be formed by division of </a:t>
            </a:r>
            <a:r>
              <a:rPr lang="en-US" sz="2800" dirty="0"/>
              <a:t>pre-existing </a:t>
            </a:r>
            <a:r>
              <a:rPr lang="en-US" sz="2800" dirty="0" smtClean="0"/>
              <a:t>cells:</a:t>
            </a:r>
            <a:endParaRPr lang="en-US" sz="2800" dirty="0"/>
          </a:p>
          <a:p>
            <a:r>
              <a:rPr lang="en-US" sz="2400" dirty="0"/>
              <a:t>Cells multiply through </a:t>
            </a:r>
            <a:r>
              <a:rPr lang="en-US" sz="2400" dirty="0" smtClean="0"/>
              <a:t>division</a:t>
            </a:r>
            <a:endParaRPr lang="en-US" sz="2400" dirty="0"/>
          </a:p>
          <a:p>
            <a:pPr lvl="1"/>
            <a:r>
              <a:rPr lang="en-US" dirty="0" smtClean="0"/>
              <a:t>Mitosis </a:t>
            </a:r>
            <a:r>
              <a:rPr lang="en-US" dirty="0"/>
              <a:t>results in genetically identical diploid daughter </a:t>
            </a:r>
            <a:r>
              <a:rPr lang="en-US" dirty="0" smtClean="0"/>
              <a:t>cells</a:t>
            </a:r>
          </a:p>
          <a:p>
            <a:pPr marL="914400" lvl="2" indent="0">
              <a:buNone/>
            </a:pPr>
            <a:endParaRPr lang="en-US" dirty="0"/>
          </a:p>
          <a:p>
            <a:pPr lvl="1"/>
            <a:r>
              <a:rPr lang="en-US" dirty="0"/>
              <a:t>Meiosis generates haploid gametes (sex cells</a:t>
            </a:r>
            <a:r>
              <a:rPr lang="en-US" dirty="0" smtClean="0"/>
              <a:t>)</a:t>
            </a:r>
          </a:p>
          <a:p>
            <a:pPr marL="914400" lvl="2" indent="0">
              <a:buNone/>
            </a:pPr>
            <a:endParaRPr lang="en-US" dirty="0"/>
          </a:p>
        </p:txBody>
      </p:sp>
      <p:sp>
        <p:nvSpPr>
          <p:cNvPr id="5" name="Rectangle 4"/>
          <p:cNvSpPr/>
          <p:nvPr/>
        </p:nvSpPr>
        <p:spPr>
          <a:xfrm>
            <a:off x="5527193" y="6375040"/>
            <a:ext cx="3616807" cy="461665"/>
          </a:xfrm>
          <a:prstGeom prst="rect">
            <a:avLst/>
          </a:prstGeom>
          <a:noFill/>
        </p:spPr>
        <p:txBody>
          <a:bodyPr wrap="square">
            <a:spAutoFit/>
          </a:bodyPr>
          <a:lstStyle/>
          <a:p>
            <a:r>
              <a:rPr lang="en-US" altLang="ja-JP" sz="1200" dirty="0"/>
              <a:t>4-cell stage of a sea </a:t>
            </a:r>
            <a:r>
              <a:rPr lang="en-US" altLang="ja-JP" sz="1200" dirty="0" smtClean="0"/>
              <a:t>biscuit by Bruno </a:t>
            </a:r>
            <a:r>
              <a:rPr lang="en-US" altLang="ja-JP" sz="1200" dirty="0" err="1" smtClean="0"/>
              <a:t>Vellutini</a:t>
            </a:r>
            <a:r>
              <a:rPr lang="en-US" altLang="ja-JP" sz="1200" dirty="0" smtClean="0"/>
              <a:t> </a:t>
            </a:r>
            <a:r>
              <a:rPr lang="en-US" altLang="ja-JP" sz="1200" dirty="0"/>
              <a:t>on Flickr (CC</a:t>
            </a:r>
            <a:r>
              <a:rPr lang="en-US" altLang="ja-JP" sz="1200" dirty="0" smtClean="0"/>
              <a:t>)  </a:t>
            </a:r>
            <a:r>
              <a:rPr lang="en-US" altLang="ja-JP" sz="1200" dirty="0">
                <a:hlinkClick r:id="rId3"/>
              </a:rPr>
              <a:t>http://flic.kr/p/</a:t>
            </a:r>
            <a:r>
              <a:rPr lang="en-US" altLang="ja-JP" sz="1200" dirty="0" smtClean="0">
                <a:hlinkClick r:id="rId3"/>
              </a:rPr>
              <a:t>daWnnS</a:t>
            </a:r>
            <a:r>
              <a:rPr lang="en-US" altLang="ja-JP" sz="1200" dirty="0" smtClean="0"/>
              <a:t>   </a:t>
            </a:r>
            <a:endParaRPr lang="ja-JP" altLang="en-US"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4438"/>
            <a:ext cx="9163781" cy="6862438"/>
          </a:xfrm>
          <a:prstGeom prst="rect">
            <a:avLst/>
          </a:prstGeom>
        </p:spPr>
      </p:pic>
      <p:sp>
        <p:nvSpPr>
          <p:cNvPr id="2" name="Title 1"/>
          <p:cNvSpPr>
            <a:spLocks noGrp="1"/>
          </p:cNvSpPr>
          <p:nvPr>
            <p:ph type="title"/>
          </p:nvPr>
        </p:nvSpPr>
        <p:spPr>
          <a:xfrm>
            <a:off x="0" y="4763"/>
            <a:ext cx="9144000" cy="539550"/>
          </a:xfrm>
        </p:spPr>
        <p:txBody>
          <a:bodyPr>
            <a:normAutofit/>
          </a:bodyPr>
          <a:lstStyle/>
          <a:p>
            <a:pPr fontAlgn="b"/>
            <a:r>
              <a:rPr lang="en-US" sz="2400" dirty="0" smtClean="0"/>
              <a:t>Cells </a:t>
            </a:r>
            <a:r>
              <a:rPr lang="en-US" sz="2400" dirty="0"/>
              <a:t>can only be formed by division of pre-existing cells.</a:t>
            </a:r>
          </a:p>
        </p:txBody>
      </p:sp>
      <p:sp>
        <p:nvSpPr>
          <p:cNvPr id="3" name="Content Placeholder 2"/>
          <p:cNvSpPr>
            <a:spLocks noGrp="1"/>
          </p:cNvSpPr>
          <p:nvPr>
            <p:ph idx="1"/>
          </p:nvPr>
        </p:nvSpPr>
        <p:spPr>
          <a:xfrm>
            <a:off x="351943" y="822799"/>
            <a:ext cx="5175250" cy="1647546"/>
          </a:xfrm>
        </p:spPr>
        <p:txBody>
          <a:bodyPr>
            <a:normAutofit/>
          </a:bodyPr>
          <a:lstStyle/>
          <a:p>
            <a:pPr marL="0" indent="0">
              <a:buNone/>
            </a:pPr>
            <a:r>
              <a:rPr lang="en-US" sz="2800" dirty="0" smtClean="0"/>
              <a:t>What evidence do we have (other than Pasteur’s experiments) to support this theory?</a:t>
            </a:r>
            <a:endParaRPr lang="en-US" sz="2800" dirty="0"/>
          </a:p>
        </p:txBody>
      </p:sp>
      <p:sp>
        <p:nvSpPr>
          <p:cNvPr id="5" name="Rectangle 4"/>
          <p:cNvSpPr/>
          <p:nvPr/>
        </p:nvSpPr>
        <p:spPr>
          <a:xfrm>
            <a:off x="5527193" y="6375040"/>
            <a:ext cx="3616807" cy="461665"/>
          </a:xfrm>
          <a:prstGeom prst="rect">
            <a:avLst/>
          </a:prstGeom>
          <a:noFill/>
        </p:spPr>
        <p:txBody>
          <a:bodyPr wrap="square">
            <a:spAutoFit/>
          </a:bodyPr>
          <a:lstStyle/>
          <a:p>
            <a:r>
              <a:rPr lang="en-US" altLang="ja-JP" sz="1200" dirty="0"/>
              <a:t>4-cell stage of a sea </a:t>
            </a:r>
            <a:r>
              <a:rPr lang="en-US" altLang="ja-JP" sz="1200" dirty="0" smtClean="0"/>
              <a:t>biscuit by Bruno </a:t>
            </a:r>
            <a:r>
              <a:rPr lang="en-US" altLang="ja-JP" sz="1200" dirty="0" err="1" smtClean="0"/>
              <a:t>Vellutini</a:t>
            </a:r>
            <a:r>
              <a:rPr lang="en-US" altLang="ja-JP" sz="1200" dirty="0" smtClean="0"/>
              <a:t> </a:t>
            </a:r>
            <a:r>
              <a:rPr lang="en-US" altLang="ja-JP" sz="1200" dirty="0"/>
              <a:t>on Flickr (CC</a:t>
            </a:r>
            <a:r>
              <a:rPr lang="en-US" altLang="ja-JP" sz="1200" dirty="0" smtClean="0"/>
              <a:t>)  </a:t>
            </a:r>
            <a:r>
              <a:rPr lang="en-US" altLang="ja-JP" sz="1200" dirty="0">
                <a:hlinkClick r:id="rId3"/>
              </a:rPr>
              <a:t>http://flic.kr/p/</a:t>
            </a:r>
            <a:r>
              <a:rPr lang="en-US" altLang="ja-JP" sz="1200" dirty="0" smtClean="0">
                <a:hlinkClick r:id="rId3"/>
              </a:rPr>
              <a:t>daWnnS</a:t>
            </a:r>
            <a:r>
              <a:rPr lang="en-US" altLang="ja-JP" sz="1200" dirty="0" smtClean="0"/>
              <a:t>   </a:t>
            </a:r>
            <a:endParaRPr lang="ja-JP" altLang="en-US" sz="1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44500"/>
            <a:ext cx="9144000" cy="5947172"/>
          </a:xfrm>
          <a:prstGeom prst="rect">
            <a:avLst/>
          </a:prstGeom>
        </p:spPr>
      </p:pic>
      <p:sp>
        <p:nvSpPr>
          <p:cNvPr id="2" name="Title 1"/>
          <p:cNvSpPr>
            <a:spLocks noGrp="1"/>
          </p:cNvSpPr>
          <p:nvPr>
            <p:ph type="title"/>
          </p:nvPr>
        </p:nvSpPr>
        <p:spPr>
          <a:xfrm>
            <a:off x="0" y="4763"/>
            <a:ext cx="9144000" cy="539550"/>
          </a:xfrm>
        </p:spPr>
        <p:txBody>
          <a:bodyPr>
            <a:normAutofit/>
          </a:bodyPr>
          <a:lstStyle/>
          <a:p>
            <a:pPr fontAlgn="b"/>
            <a:r>
              <a:rPr lang="en-US" sz="2400" dirty="0" smtClean="0"/>
              <a:t> </a:t>
            </a:r>
            <a:r>
              <a:rPr lang="en-US" sz="2400" dirty="0"/>
              <a:t>Cells can only be formed by division of pre-existing cells.</a:t>
            </a:r>
          </a:p>
        </p:txBody>
      </p:sp>
      <p:sp>
        <p:nvSpPr>
          <p:cNvPr id="3" name="Content Placeholder 2"/>
          <p:cNvSpPr>
            <a:spLocks noGrp="1"/>
          </p:cNvSpPr>
          <p:nvPr>
            <p:ph idx="1"/>
          </p:nvPr>
        </p:nvSpPr>
        <p:spPr>
          <a:xfrm>
            <a:off x="198438" y="753016"/>
            <a:ext cx="5175250" cy="1689418"/>
          </a:xfrm>
        </p:spPr>
        <p:txBody>
          <a:bodyPr>
            <a:normAutofit lnSpcReduction="10000"/>
          </a:bodyPr>
          <a:lstStyle/>
          <a:p>
            <a:pPr marL="0" indent="0">
              <a:buNone/>
            </a:pPr>
            <a:r>
              <a:rPr lang="en-US" sz="2800" b="1" dirty="0" smtClean="0"/>
              <a:t>1. </a:t>
            </a:r>
            <a:r>
              <a:rPr lang="en-US" sz="2800" dirty="0" smtClean="0"/>
              <a:t>Cells </a:t>
            </a:r>
            <a:r>
              <a:rPr lang="en-US" sz="2800" dirty="0"/>
              <a:t>are highly complex </a:t>
            </a:r>
            <a:r>
              <a:rPr lang="en-US" sz="2800" dirty="0" smtClean="0"/>
              <a:t>structures </a:t>
            </a:r>
            <a:r>
              <a:rPr lang="en-US" sz="2800" dirty="0"/>
              <a:t>and no mechanism has been found for producing cells from simpler subunits.</a:t>
            </a:r>
            <a:endParaRPr lang="en-US" sz="2400" dirty="0"/>
          </a:p>
        </p:txBody>
      </p:sp>
      <p:sp>
        <p:nvSpPr>
          <p:cNvPr id="6" name="Rectangle 5"/>
          <p:cNvSpPr/>
          <p:nvPr/>
        </p:nvSpPr>
        <p:spPr>
          <a:xfrm>
            <a:off x="932367" y="6611779"/>
            <a:ext cx="8211633" cy="246221"/>
          </a:xfrm>
          <a:prstGeom prst="rect">
            <a:avLst/>
          </a:prstGeom>
        </p:spPr>
        <p:txBody>
          <a:bodyPr wrap="square">
            <a:spAutoFit/>
          </a:bodyPr>
          <a:lstStyle/>
          <a:p>
            <a:pPr algn="r"/>
            <a:r>
              <a:rPr lang="en-US" sz="1000" dirty="0">
                <a:hlinkClick r:id="rId3"/>
              </a:rPr>
              <a:t>http://</a:t>
            </a:r>
            <a:r>
              <a:rPr lang="en-US" sz="1000" dirty="0" err="1">
                <a:hlinkClick r:id="rId3"/>
              </a:rPr>
              <a:t>upload.wikimedia.org</a:t>
            </a:r>
            <a:r>
              <a:rPr lang="en-US" sz="1000" dirty="0">
                <a:hlinkClick r:id="rId3"/>
              </a:rPr>
              <a:t>/</a:t>
            </a:r>
            <a:r>
              <a:rPr lang="en-US" sz="1000" dirty="0" err="1">
                <a:hlinkClick r:id="rId3"/>
              </a:rPr>
              <a:t>wikipedia</a:t>
            </a:r>
            <a:r>
              <a:rPr lang="en-US" sz="1000" dirty="0">
                <a:hlinkClick r:id="rId3"/>
              </a:rPr>
              <a:t>/commons/thumb/3/3e/Eukaryotic_Cell_%28animal%29.jpg/1024px-Eukaryotic_Cell_%28animal%29.jpg</a:t>
            </a:r>
            <a:endParaRPr lang="en-US" sz="1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356" y="-1284021"/>
            <a:ext cx="9159791" cy="9392149"/>
          </a:xfrm>
          <a:prstGeom prst="rect">
            <a:avLst/>
          </a:prstGeom>
        </p:spPr>
      </p:pic>
      <p:sp>
        <p:nvSpPr>
          <p:cNvPr id="2" name="Title 1"/>
          <p:cNvSpPr>
            <a:spLocks noGrp="1"/>
          </p:cNvSpPr>
          <p:nvPr>
            <p:ph type="title"/>
          </p:nvPr>
        </p:nvSpPr>
        <p:spPr>
          <a:xfrm>
            <a:off x="0" y="4763"/>
            <a:ext cx="9144000" cy="539550"/>
          </a:xfrm>
          <a:solidFill>
            <a:srgbClr val="B9CDE5">
              <a:alpha val="89000"/>
            </a:srgbClr>
          </a:solidFill>
        </p:spPr>
        <p:txBody>
          <a:bodyPr>
            <a:normAutofit/>
          </a:bodyPr>
          <a:lstStyle/>
          <a:p>
            <a:pPr fontAlgn="b"/>
            <a:r>
              <a:rPr lang="en-US" sz="2400" dirty="0" smtClean="0"/>
              <a:t> </a:t>
            </a:r>
            <a:r>
              <a:rPr lang="en-US" sz="2400" dirty="0"/>
              <a:t>Cells can only be formed by division of pre-existing cells.</a:t>
            </a:r>
          </a:p>
        </p:txBody>
      </p:sp>
      <p:sp>
        <p:nvSpPr>
          <p:cNvPr id="3" name="Content Placeholder 2"/>
          <p:cNvSpPr>
            <a:spLocks noGrp="1"/>
          </p:cNvSpPr>
          <p:nvPr>
            <p:ph idx="1"/>
          </p:nvPr>
        </p:nvSpPr>
        <p:spPr>
          <a:xfrm>
            <a:off x="198438" y="753016"/>
            <a:ext cx="5175250" cy="1689418"/>
          </a:xfrm>
          <a:solidFill>
            <a:srgbClr val="B9CDE5">
              <a:alpha val="91000"/>
            </a:srgbClr>
          </a:solidFill>
        </p:spPr>
        <p:txBody>
          <a:bodyPr>
            <a:normAutofit lnSpcReduction="10000"/>
          </a:bodyPr>
          <a:lstStyle/>
          <a:p>
            <a:pPr marL="0" indent="0">
              <a:buNone/>
            </a:pPr>
            <a:r>
              <a:rPr lang="en-US" sz="2800" b="1" dirty="0"/>
              <a:t>2. </a:t>
            </a:r>
            <a:r>
              <a:rPr lang="en-US" sz="2800" dirty="0" smtClean="0"/>
              <a:t>All </a:t>
            </a:r>
            <a:r>
              <a:rPr lang="en-US" sz="2800" dirty="0"/>
              <a:t>known examples of </a:t>
            </a:r>
            <a:r>
              <a:rPr lang="en-US" sz="2800" dirty="0" smtClean="0"/>
              <a:t>growth be </a:t>
            </a:r>
            <a:r>
              <a:rPr lang="en-US" sz="2800" dirty="0"/>
              <a:t>it of </a:t>
            </a:r>
            <a:r>
              <a:rPr lang="en-US" sz="2800" dirty="0" smtClean="0"/>
              <a:t>a tissue, an organism </a:t>
            </a:r>
            <a:r>
              <a:rPr lang="en-US" sz="2800" dirty="0"/>
              <a:t>or a population, are all a </a:t>
            </a:r>
            <a:r>
              <a:rPr lang="en-US" sz="2800" dirty="0" smtClean="0"/>
              <a:t>result </a:t>
            </a:r>
            <a:r>
              <a:rPr lang="en-US" sz="2800" dirty="0"/>
              <a:t>of cell division.</a:t>
            </a:r>
            <a:endParaRPr lang="en-US" sz="2400" dirty="0"/>
          </a:p>
        </p:txBody>
      </p:sp>
      <p:sp>
        <p:nvSpPr>
          <p:cNvPr id="7" name="Rectangle 6"/>
          <p:cNvSpPr/>
          <p:nvPr/>
        </p:nvSpPr>
        <p:spPr>
          <a:xfrm>
            <a:off x="2484438" y="6620196"/>
            <a:ext cx="6659562" cy="246221"/>
          </a:xfrm>
          <a:prstGeom prst="rect">
            <a:avLst/>
          </a:prstGeom>
        </p:spPr>
        <p:txBody>
          <a:bodyPr wrap="square">
            <a:spAutoFit/>
          </a:bodyPr>
          <a:lstStyle/>
          <a:p>
            <a:pPr algn="r"/>
            <a:r>
              <a:rPr lang="en-US" sz="1000" dirty="0">
                <a:hlinkClick r:id="rId3"/>
              </a:rPr>
              <a:t>http://</a:t>
            </a:r>
            <a:r>
              <a:rPr lang="en-US" sz="1000" dirty="0" err="1">
                <a:hlinkClick r:id="rId3"/>
              </a:rPr>
              <a:t>upload.wikimedia.org</a:t>
            </a:r>
            <a:r>
              <a:rPr lang="en-US" sz="1000" dirty="0">
                <a:hlinkClick r:id="rId3"/>
              </a:rPr>
              <a:t>/</a:t>
            </a:r>
            <a:r>
              <a:rPr lang="en-US" sz="1000" dirty="0" err="1">
                <a:hlinkClick r:id="rId3"/>
              </a:rPr>
              <a:t>wikipedia</a:t>
            </a:r>
            <a:r>
              <a:rPr lang="en-US" sz="1000" dirty="0">
                <a:hlinkClick r:id="rId3"/>
              </a:rPr>
              <a:t>/commons/thumb/d/d3/</a:t>
            </a:r>
            <a:r>
              <a:rPr lang="en-US" sz="1000" dirty="0" err="1">
                <a:hlinkClick r:id="rId3"/>
              </a:rPr>
              <a:t>Onion_root_mitosis.jpg</a:t>
            </a:r>
            <a:r>
              <a:rPr lang="en-US" sz="1000" dirty="0">
                <a:hlinkClick r:id="rId3"/>
              </a:rPr>
              <a:t>/749px-Onion_root_mitosis.jpg</a:t>
            </a:r>
            <a:endParaRPr lang="en-US" sz="1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976973"/>
            <a:ext cx="9156402" cy="7834973"/>
          </a:xfrm>
          <a:prstGeom prst="rect">
            <a:avLst/>
          </a:prstGeom>
        </p:spPr>
      </p:pic>
      <p:sp>
        <p:nvSpPr>
          <p:cNvPr id="2" name="Title 1"/>
          <p:cNvSpPr>
            <a:spLocks noGrp="1"/>
          </p:cNvSpPr>
          <p:nvPr>
            <p:ph type="title"/>
          </p:nvPr>
        </p:nvSpPr>
        <p:spPr>
          <a:xfrm>
            <a:off x="0" y="4763"/>
            <a:ext cx="9144000" cy="539550"/>
          </a:xfrm>
        </p:spPr>
        <p:txBody>
          <a:bodyPr>
            <a:normAutofit/>
          </a:bodyPr>
          <a:lstStyle/>
          <a:p>
            <a:pPr fontAlgn="b"/>
            <a:r>
              <a:rPr lang="en-US" sz="2400" dirty="0" smtClean="0"/>
              <a:t>1.5.U1 </a:t>
            </a:r>
            <a:r>
              <a:rPr lang="en-US" sz="2400" dirty="0"/>
              <a:t>Cells can only be formed by division of pre-existing cells.</a:t>
            </a:r>
          </a:p>
        </p:txBody>
      </p:sp>
      <p:sp>
        <p:nvSpPr>
          <p:cNvPr id="3" name="Content Placeholder 2"/>
          <p:cNvSpPr>
            <a:spLocks noGrp="1"/>
          </p:cNvSpPr>
          <p:nvPr>
            <p:ph idx="1"/>
          </p:nvPr>
        </p:nvSpPr>
        <p:spPr>
          <a:xfrm>
            <a:off x="198438" y="753016"/>
            <a:ext cx="6165032" cy="1940638"/>
          </a:xfrm>
        </p:spPr>
        <p:txBody>
          <a:bodyPr>
            <a:noAutofit/>
          </a:bodyPr>
          <a:lstStyle/>
          <a:p>
            <a:pPr marL="0" lvl="0" indent="0">
              <a:buNone/>
            </a:pPr>
            <a:r>
              <a:rPr lang="en-US" sz="2800" b="1" dirty="0" smtClean="0"/>
              <a:t>3. </a:t>
            </a:r>
            <a:r>
              <a:rPr lang="en-GB" sz="2800" dirty="0"/>
              <a:t>Viruses are produced from simpler </a:t>
            </a:r>
            <a:r>
              <a:rPr lang="en-GB" sz="2800" dirty="0" smtClean="0"/>
              <a:t>subunits, </a:t>
            </a:r>
            <a:r>
              <a:rPr lang="en-GB" sz="2800" dirty="0"/>
              <a:t>but they do not consist of cells, and they can only be produced inside the host cells that they have infected</a:t>
            </a:r>
            <a:r>
              <a:rPr lang="en-GB" sz="2800" dirty="0" smtClean="0"/>
              <a:t>.</a:t>
            </a:r>
            <a:endParaRPr lang="en-US" sz="2800" dirty="0"/>
          </a:p>
        </p:txBody>
      </p:sp>
      <p:sp>
        <p:nvSpPr>
          <p:cNvPr id="5" name="Rectangle 4"/>
          <p:cNvSpPr/>
          <p:nvPr/>
        </p:nvSpPr>
        <p:spPr>
          <a:xfrm>
            <a:off x="3400811" y="6611779"/>
            <a:ext cx="5741602" cy="246221"/>
          </a:xfrm>
          <a:prstGeom prst="rect">
            <a:avLst/>
          </a:prstGeom>
        </p:spPr>
        <p:txBody>
          <a:bodyPr wrap="square">
            <a:spAutoFit/>
          </a:bodyPr>
          <a:lstStyle/>
          <a:p>
            <a:pPr algn="r"/>
            <a:r>
              <a:rPr lang="en-US" sz="1000" dirty="0">
                <a:hlinkClick r:id="rId3"/>
              </a:rPr>
              <a:t>http://</a:t>
            </a:r>
            <a:r>
              <a:rPr lang="en-US" sz="1000" dirty="0" err="1">
                <a:hlinkClick r:id="rId3"/>
              </a:rPr>
              <a:t>upload.wikimedia.org</a:t>
            </a:r>
            <a:r>
              <a:rPr lang="en-US" sz="1000" dirty="0">
                <a:hlinkClick r:id="rId3"/>
              </a:rPr>
              <a:t>/</a:t>
            </a:r>
            <a:r>
              <a:rPr lang="en-US" sz="1000" dirty="0" err="1">
                <a:hlinkClick r:id="rId3"/>
              </a:rPr>
              <a:t>wikipedia</a:t>
            </a:r>
            <a:r>
              <a:rPr lang="en-US" sz="1000" dirty="0">
                <a:hlinkClick r:id="rId3"/>
              </a:rPr>
              <a:t>/commons/3/3a/</a:t>
            </a:r>
            <a:r>
              <a:rPr lang="en-US" sz="1000" dirty="0" err="1">
                <a:hlinkClick r:id="rId3"/>
              </a:rPr>
              <a:t>Influenza_virus_particle_color.jpg</a:t>
            </a:r>
            <a:endParaRPr lang="en-US" sz="1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 Shot 2014-07-21 at 21.06.3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340" y="544313"/>
            <a:ext cx="4423287" cy="5521687"/>
          </a:xfrm>
          <a:prstGeom prst="rect">
            <a:avLst/>
          </a:prstGeom>
        </p:spPr>
      </p:pic>
      <p:sp>
        <p:nvSpPr>
          <p:cNvPr id="2" name="Title 1"/>
          <p:cNvSpPr>
            <a:spLocks noGrp="1"/>
          </p:cNvSpPr>
          <p:nvPr>
            <p:ph type="title"/>
          </p:nvPr>
        </p:nvSpPr>
        <p:spPr>
          <a:xfrm>
            <a:off x="0" y="4763"/>
            <a:ext cx="9144000" cy="539550"/>
          </a:xfrm>
        </p:spPr>
        <p:txBody>
          <a:bodyPr>
            <a:normAutofit/>
          </a:bodyPr>
          <a:lstStyle/>
          <a:p>
            <a:pPr fontAlgn="b"/>
            <a:r>
              <a:rPr lang="en-US" sz="2400" dirty="0" smtClean="0"/>
              <a:t> </a:t>
            </a:r>
            <a:r>
              <a:rPr lang="en-US" sz="2400" dirty="0"/>
              <a:t>Cells can only be formed by division of pre-existing cells.</a:t>
            </a:r>
          </a:p>
        </p:txBody>
      </p:sp>
      <p:sp>
        <p:nvSpPr>
          <p:cNvPr id="3" name="Content Placeholder 2"/>
          <p:cNvSpPr>
            <a:spLocks noGrp="1"/>
          </p:cNvSpPr>
          <p:nvPr>
            <p:ph idx="1"/>
          </p:nvPr>
        </p:nvSpPr>
        <p:spPr>
          <a:xfrm>
            <a:off x="198438" y="753016"/>
            <a:ext cx="4267156" cy="2415167"/>
          </a:xfrm>
        </p:spPr>
        <p:txBody>
          <a:bodyPr>
            <a:noAutofit/>
          </a:bodyPr>
          <a:lstStyle/>
          <a:p>
            <a:pPr marL="0" lvl="0" indent="0">
              <a:buNone/>
            </a:pPr>
            <a:r>
              <a:rPr lang="en-US" sz="2400" b="1" dirty="0" smtClean="0"/>
              <a:t>4. </a:t>
            </a:r>
            <a:r>
              <a:rPr lang="en-GB" sz="2400" dirty="0"/>
              <a:t>Genetic code is universal </a:t>
            </a:r>
            <a:r>
              <a:rPr lang="en-GB" sz="2400" dirty="0" smtClean="0"/>
              <a:t>each </a:t>
            </a:r>
            <a:r>
              <a:rPr lang="en-GB" sz="2400" dirty="0"/>
              <a:t>of the 64 codons (a codon is a combination of 3 DNA bases) produces the same amino acid </a:t>
            </a:r>
            <a:r>
              <a:rPr lang="en-GB" sz="2400" dirty="0" smtClean="0"/>
              <a:t>in translation</a:t>
            </a:r>
            <a:r>
              <a:rPr lang="en-GB" sz="2400" dirty="0"/>
              <a:t>, regardless of the organism</a:t>
            </a:r>
            <a:r>
              <a:rPr lang="en-US" sz="2400" dirty="0"/>
              <a:t> </a:t>
            </a:r>
            <a:r>
              <a:rPr lang="en-GB" sz="2400" dirty="0" smtClean="0"/>
              <a:t>*.</a:t>
            </a:r>
            <a:endParaRPr lang="en-US" sz="2400" dirty="0"/>
          </a:p>
        </p:txBody>
      </p:sp>
      <p:sp>
        <p:nvSpPr>
          <p:cNvPr id="7" name="Content Placeholder 2"/>
          <p:cNvSpPr txBox="1"/>
          <p:nvPr/>
        </p:nvSpPr>
        <p:spPr>
          <a:xfrm>
            <a:off x="142616" y="5914117"/>
            <a:ext cx="8189609" cy="601914"/>
          </a:xfrm>
          <a:prstGeom prst="rect">
            <a:avLst/>
          </a:prstGeom>
          <a:solidFill>
            <a:srgbClr val="B9CDE5">
              <a:alpha val="78000"/>
            </a:srgbClr>
          </a:solidFill>
        </p:spPr>
        <p:txBody>
          <a:bodyPr vert="horz" lIns="91440" tIns="45720" rIns="91440" bIns="45720" rtlCol="0">
            <a:normAutofit/>
          </a:bodyPr>
          <a:lstStyle>
            <a:lvl1pPr marL="342900" indent="-342900" algn="l" defTabSz="457200" rtl="0" eaLnBrk="1" latinLnBrk="0" hangingPunct="1">
              <a:spcBef>
                <a:spcPct val="20000"/>
              </a:spcBef>
              <a:buFont typeface="Arial" charset="0"/>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charset="0"/>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charset="0"/>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9pPr>
          </a:lstStyle>
          <a:p>
            <a:pPr>
              <a:buFont typeface="Lucida Grande"/>
              <a:buChar char="*"/>
            </a:pPr>
            <a:r>
              <a:rPr lang="en-GB" sz="1600" i="1" dirty="0" smtClean="0"/>
              <a:t>There are some minor variations that are likely to have accrued since the common origin of life on Earth, but these are rare and most of the genetic code is universal most of the time.</a:t>
            </a:r>
            <a:r>
              <a:rPr lang="en-US" sz="1600" dirty="0" smtClean="0"/>
              <a:t> </a:t>
            </a:r>
            <a:endParaRPr lang="en-US" sz="1600" dirty="0"/>
          </a:p>
        </p:txBody>
      </p:sp>
      <p:sp>
        <p:nvSpPr>
          <p:cNvPr id="8" name="Content Placeholder 2"/>
          <p:cNvSpPr txBox="1"/>
          <p:nvPr/>
        </p:nvSpPr>
        <p:spPr>
          <a:xfrm>
            <a:off x="198438" y="3328687"/>
            <a:ext cx="4267156" cy="1584090"/>
          </a:xfrm>
          <a:prstGeom prst="rect">
            <a:avLst/>
          </a:prstGeom>
          <a:solidFill>
            <a:srgbClr val="B9CDE5">
              <a:alpha val="78000"/>
            </a:srgbClr>
          </a:solidFill>
        </p:spPr>
        <p:txBody>
          <a:bodyPr vert="horz" lIns="91440" tIns="45720" rIns="91440" bIns="45720" rtlCol="0">
            <a:normAutofit/>
          </a:bodyPr>
          <a:lstStyle>
            <a:lvl1pPr marL="342900" indent="-342900" algn="l" defTabSz="457200" rtl="0" eaLnBrk="1" latinLnBrk="0" hangingPunct="1">
              <a:spcBef>
                <a:spcPct val="20000"/>
              </a:spcBef>
              <a:buFont typeface="Arial" charset="0"/>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charset="0"/>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charset="0"/>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charset="0"/>
              <a:buChar char="•"/>
              <a:defRPr sz="2000" kern="1200">
                <a:solidFill>
                  <a:schemeClr val="tx1"/>
                </a:solidFill>
                <a:latin typeface="+mn-lt"/>
                <a:ea typeface="+mn-ea"/>
                <a:cs typeface="+mn-cs"/>
              </a:defRPr>
            </a:lvl9pPr>
          </a:lstStyle>
          <a:p>
            <a:pPr marL="0" indent="0">
              <a:buFont typeface="Arial" charset="0"/>
              <a:buNone/>
            </a:pPr>
            <a:r>
              <a:rPr lang="en-GB" sz="2400" dirty="0" smtClean="0"/>
              <a:t>The logical deduction is that all cells have arisen as the result of cell division from a single common ancestor.</a:t>
            </a:r>
            <a:endParaRPr lang="en-US" sz="2400" dirty="0"/>
          </a:p>
        </p:txBody>
      </p:sp>
      <p:sp>
        <p:nvSpPr>
          <p:cNvPr id="5" name="Rectangle 4"/>
          <p:cNvSpPr/>
          <p:nvPr/>
        </p:nvSpPr>
        <p:spPr>
          <a:xfrm>
            <a:off x="4572000" y="6610192"/>
            <a:ext cx="4572000" cy="246221"/>
          </a:xfrm>
          <a:prstGeom prst="rect">
            <a:avLst/>
          </a:prstGeom>
        </p:spPr>
        <p:txBody>
          <a:bodyPr>
            <a:spAutoFit/>
          </a:bodyPr>
          <a:lstStyle/>
          <a:p>
            <a:pPr algn="r"/>
            <a:r>
              <a:rPr lang="en-US" sz="1000" dirty="0">
                <a:hlinkClick r:id="rId3"/>
              </a:rPr>
              <a:t>http://</a:t>
            </a:r>
            <a:r>
              <a:rPr lang="en-US" sz="1000" dirty="0" err="1">
                <a:hlinkClick r:id="rId3"/>
              </a:rPr>
              <a:t>www.slideshare.net</a:t>
            </a:r>
            <a:r>
              <a:rPr lang="en-US" sz="1000" dirty="0">
                <a:hlinkClick r:id="rId3"/>
              </a:rPr>
              <a:t>/</a:t>
            </a:r>
            <a:r>
              <a:rPr lang="en-US" sz="1000" dirty="0" err="1">
                <a:hlinkClick r:id="rId3"/>
              </a:rPr>
              <a:t>gurustip</a:t>
            </a:r>
            <a:r>
              <a:rPr lang="en-US" sz="1000" dirty="0">
                <a:hlinkClick r:id="rId3"/>
              </a:rPr>
              <a:t>/protein-synthesis-35-transcription-translation-sl</a:t>
            </a:r>
            <a:endParaRPr lang="en-US" sz="1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189" y="739112"/>
            <a:ext cx="8568952" cy="1754327"/>
          </a:xfrm>
          <a:prstGeom prst="rect">
            <a:avLst/>
          </a:prstGeom>
          <a:noFill/>
        </p:spPr>
        <p:txBody>
          <a:bodyPr wrap="square" rtlCol="0">
            <a:spAutoFit/>
          </a:bodyPr>
          <a:lstStyle/>
          <a:p>
            <a:r>
              <a:rPr lang="en-GB" dirty="0"/>
              <a:t>If we accept that there were times in the history of the Earth when cells did not exist then it is an obvious point that ‘The first cells must have arisen from non-living material’. The only other possible explanation is that life, in the form of cells, was transported here from elsewhere in the universe. As illustrated above, it is extremely difficult (and given our level of technology currently impossible), to generate cells from anything but other cells. So how did the first cells arise</a:t>
            </a:r>
            <a:r>
              <a:rPr lang="en-GB" dirty="0" smtClean="0"/>
              <a:t>?</a:t>
            </a:r>
            <a:endParaRPr lang="en-US" dirty="0" smtClean="0"/>
          </a:p>
        </p:txBody>
      </p:sp>
      <p:sp>
        <p:nvSpPr>
          <p:cNvPr id="5" name="TextBox 4"/>
          <p:cNvSpPr txBox="1"/>
          <p:nvPr/>
        </p:nvSpPr>
        <p:spPr>
          <a:xfrm rot="16200000">
            <a:off x="6861158" y="3917958"/>
            <a:ext cx="3672408" cy="246221"/>
          </a:xfrm>
          <a:prstGeom prst="rect">
            <a:avLst/>
          </a:prstGeom>
          <a:noFill/>
        </p:spPr>
        <p:txBody>
          <a:bodyPr wrap="square" rtlCol="0">
            <a:spAutoFit/>
          </a:bodyPr>
          <a:lstStyle/>
          <a:p>
            <a:r>
              <a:rPr lang="en-AU" sz="1000" dirty="0" smtClean="0">
                <a:hlinkClick r:id="rId3"/>
              </a:rPr>
              <a:t>http://exploringorigins.org/resources.html</a:t>
            </a:r>
            <a:endParaRPr lang="en-AU" sz="1000" dirty="0"/>
          </a:p>
        </p:txBody>
      </p:sp>
      <p:sp>
        <p:nvSpPr>
          <p:cNvPr id="6"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sp>
        <p:nvSpPr>
          <p:cNvPr id="7" name="Rectangle 6"/>
          <p:cNvSpPr/>
          <p:nvPr/>
        </p:nvSpPr>
        <p:spPr>
          <a:xfrm>
            <a:off x="423336" y="2713568"/>
            <a:ext cx="4572000" cy="3970318"/>
          </a:xfrm>
          <a:prstGeom prst="rect">
            <a:avLst/>
          </a:prstGeom>
        </p:spPr>
        <p:txBody>
          <a:bodyPr>
            <a:spAutoFit/>
          </a:bodyPr>
          <a:lstStyle/>
          <a:p>
            <a:pPr lvl="0"/>
            <a:r>
              <a:rPr lang="en-US" dirty="0" smtClean="0"/>
              <a:t>Some of </a:t>
            </a:r>
            <a:r>
              <a:rPr lang="en-US" dirty="0"/>
              <a:t>the key </a:t>
            </a:r>
            <a:r>
              <a:rPr lang="en-US" dirty="0" smtClean="0"/>
              <a:t>problems are:</a:t>
            </a:r>
          </a:p>
          <a:p>
            <a:pPr lvl="0"/>
            <a:endParaRPr lang="en-US" dirty="0"/>
          </a:p>
          <a:p>
            <a:pPr marL="342900" indent="-342900">
              <a:buFont typeface="+mj-lt"/>
              <a:buAutoNum type="arabicPeriod"/>
            </a:pPr>
            <a:r>
              <a:rPr lang="en-US" dirty="0" smtClean="0"/>
              <a:t>Non</a:t>
            </a:r>
            <a:r>
              <a:rPr lang="en-US" dirty="0"/>
              <a:t>-living synthesis of simple organic molecules, e.g. sugars and amino </a:t>
            </a:r>
            <a:r>
              <a:rPr lang="en-US" dirty="0" smtClean="0"/>
              <a:t>acids</a:t>
            </a:r>
          </a:p>
          <a:p>
            <a:pPr marL="342900" indent="-342900">
              <a:buFont typeface="+mj-lt"/>
              <a:buAutoNum type="arabicPeriod"/>
            </a:pPr>
            <a:endParaRPr lang="en-US" dirty="0"/>
          </a:p>
          <a:p>
            <a:pPr marL="342900" indent="-342900">
              <a:buFont typeface="+mj-lt"/>
              <a:buAutoNum type="arabicPeriod"/>
            </a:pPr>
            <a:r>
              <a:rPr lang="en-US" dirty="0"/>
              <a:t>A</a:t>
            </a:r>
            <a:r>
              <a:rPr lang="en-US" dirty="0" smtClean="0"/>
              <a:t>ssembly </a:t>
            </a:r>
            <a:r>
              <a:rPr lang="en-US" dirty="0"/>
              <a:t>of these organic molecules into </a:t>
            </a:r>
            <a:r>
              <a:rPr lang="en-US" dirty="0" smtClean="0"/>
              <a:t>polymers</a:t>
            </a:r>
          </a:p>
          <a:p>
            <a:pPr marL="342900" indent="-342900">
              <a:buFont typeface="+mj-lt"/>
              <a:buAutoNum type="arabicPeriod"/>
            </a:pPr>
            <a:endParaRPr lang="en-US" dirty="0"/>
          </a:p>
          <a:p>
            <a:pPr marL="342900" indent="-342900">
              <a:buFont typeface="+mj-lt"/>
              <a:buAutoNum type="arabicPeriod"/>
            </a:pPr>
            <a:r>
              <a:rPr lang="en-US" dirty="0" smtClean="0"/>
              <a:t>Formation </a:t>
            </a:r>
            <a:r>
              <a:rPr lang="en-US" dirty="0"/>
              <a:t>of polymers that can self-replicate (enabling inheritance</a:t>
            </a:r>
            <a:r>
              <a:rPr lang="en-US" dirty="0" smtClean="0"/>
              <a:t>)</a:t>
            </a:r>
          </a:p>
          <a:p>
            <a:pPr marL="342900" indent="-342900">
              <a:buFont typeface="+mj-lt"/>
              <a:buAutoNum type="arabicPeriod"/>
            </a:pPr>
            <a:endParaRPr lang="en-US" dirty="0"/>
          </a:p>
          <a:p>
            <a:pPr marL="342900" indent="-342900">
              <a:buFont typeface="+mj-lt"/>
              <a:buAutoNum type="arabicPeriod"/>
            </a:pPr>
            <a:r>
              <a:rPr lang="en-US" dirty="0" smtClean="0"/>
              <a:t>Formation of membranes to package the organic molecules</a:t>
            </a:r>
          </a:p>
          <a:p>
            <a:endParaRPr lang="en-US" dirty="0"/>
          </a:p>
        </p:txBody>
      </p:sp>
      <p:sp>
        <p:nvSpPr>
          <p:cNvPr id="2" name="Rectangle 1"/>
          <p:cNvSpPr/>
          <p:nvPr/>
        </p:nvSpPr>
        <p:spPr>
          <a:xfrm>
            <a:off x="4454326" y="2688238"/>
            <a:ext cx="3775274" cy="2585323"/>
          </a:xfrm>
          <a:prstGeom prst="rect">
            <a:avLst/>
          </a:prstGeom>
          <a:noFill/>
        </p:spPr>
        <p:txBody>
          <a:bodyPr wrap="squar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Read page</a:t>
            </a:r>
          </a:p>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48-49 </a:t>
            </a:r>
          </a:p>
          <a:p>
            <a:pPr algn="ctr"/>
            <a:r>
              <a:rPr lang="en-US" sz="5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In Textbook</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6861158" y="3917958"/>
            <a:ext cx="3672408" cy="246221"/>
          </a:xfrm>
          <a:prstGeom prst="rect">
            <a:avLst/>
          </a:prstGeom>
          <a:noFill/>
        </p:spPr>
        <p:txBody>
          <a:bodyPr wrap="square" rtlCol="0">
            <a:spAutoFit/>
          </a:bodyPr>
          <a:lstStyle/>
          <a:p>
            <a:r>
              <a:rPr lang="en-AU" sz="1000" dirty="0" smtClean="0">
                <a:hlinkClick r:id="rId3"/>
              </a:rPr>
              <a:t>http://exploringorigins.org/resources.html</a:t>
            </a:r>
            <a:endParaRPr lang="en-AU" sz="1000" dirty="0"/>
          </a:p>
        </p:txBody>
      </p:sp>
      <p:sp>
        <p:nvSpPr>
          <p:cNvPr id="6"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sp>
        <p:nvSpPr>
          <p:cNvPr id="7" name="Rectangle 6"/>
          <p:cNvSpPr/>
          <p:nvPr/>
        </p:nvSpPr>
        <p:spPr>
          <a:xfrm>
            <a:off x="204394" y="807495"/>
            <a:ext cx="8179751" cy="5447645"/>
          </a:xfrm>
          <a:prstGeom prst="rect">
            <a:avLst/>
          </a:prstGeom>
        </p:spPr>
        <p:txBody>
          <a:bodyPr wrap="square">
            <a:spAutoFit/>
          </a:bodyPr>
          <a:lstStyle/>
          <a:p>
            <a:r>
              <a:rPr lang="en-US" sz="2400" dirty="0"/>
              <a:t>The theory that living cells arose from non-living matter is known as </a:t>
            </a:r>
            <a:r>
              <a:rPr lang="en-US" sz="2400" b="1" i="1" dirty="0" smtClean="0"/>
              <a:t>abiogenesis</a:t>
            </a:r>
          </a:p>
          <a:p>
            <a:endParaRPr lang="en-US" sz="2400" dirty="0"/>
          </a:p>
          <a:p>
            <a:r>
              <a:rPr lang="en-US" sz="2400" dirty="0"/>
              <a:t>This process is </a:t>
            </a:r>
            <a:r>
              <a:rPr lang="en-US" sz="2400" dirty="0" smtClean="0"/>
              <a:t>theorized </a:t>
            </a:r>
            <a:r>
              <a:rPr lang="en-US" sz="2400" dirty="0"/>
              <a:t>to have occurred over four key stages:</a:t>
            </a:r>
          </a:p>
          <a:p>
            <a:pPr marL="342900" indent="-342900">
              <a:buFont typeface="Arial" charset="0"/>
              <a:buChar char="•"/>
            </a:pPr>
            <a:r>
              <a:rPr lang="en-US" sz="2400" dirty="0"/>
              <a:t>There was </a:t>
            </a:r>
            <a:r>
              <a:rPr lang="en-US" sz="2400" u="sng" dirty="0"/>
              <a:t>non-living</a:t>
            </a:r>
            <a:r>
              <a:rPr lang="en-US" sz="2400" dirty="0"/>
              <a:t> synthesis of </a:t>
            </a:r>
            <a:r>
              <a:rPr lang="en-US" sz="2400" i="1" dirty="0"/>
              <a:t>simple organic molecules</a:t>
            </a:r>
            <a:r>
              <a:rPr lang="en-US" sz="2400" dirty="0"/>
              <a:t> (from primordial inorganic molecules)</a:t>
            </a:r>
          </a:p>
          <a:p>
            <a:pPr marL="342900" indent="-342900">
              <a:buFont typeface="Arial" charset="0"/>
              <a:buChar char="•"/>
            </a:pPr>
            <a:r>
              <a:rPr lang="en-US" sz="2400" dirty="0"/>
              <a:t>These simple organic molecules became assembled into </a:t>
            </a:r>
            <a:r>
              <a:rPr lang="en-US" sz="2400" i="1" dirty="0"/>
              <a:t>more complex polymers</a:t>
            </a:r>
            <a:endParaRPr lang="en-US" sz="2400" dirty="0"/>
          </a:p>
          <a:p>
            <a:pPr marL="342900" indent="-342900">
              <a:buFont typeface="Arial" charset="0"/>
              <a:buChar char="•"/>
            </a:pPr>
            <a:r>
              <a:rPr lang="en-US" sz="2400" dirty="0"/>
              <a:t>Certain polymers formed the capacity to </a:t>
            </a:r>
            <a:r>
              <a:rPr lang="en-US" sz="2400" i="1" dirty="0"/>
              <a:t>self-replicate</a:t>
            </a:r>
            <a:r>
              <a:rPr lang="en-US" sz="2400" dirty="0"/>
              <a:t> (enabling inheritance)</a:t>
            </a:r>
          </a:p>
          <a:p>
            <a:pPr marL="342900" indent="-342900">
              <a:buFont typeface="Arial" charset="0"/>
              <a:buChar char="•"/>
            </a:pPr>
            <a:r>
              <a:rPr lang="en-US" sz="2400" dirty="0"/>
              <a:t>These molecules became </a:t>
            </a:r>
            <a:r>
              <a:rPr lang="en-US" sz="2400" i="1" dirty="0"/>
              <a:t>packaged into membranes</a:t>
            </a:r>
            <a:r>
              <a:rPr lang="en-US" sz="2400" dirty="0"/>
              <a:t> with an internal chemistry different from their surroundings (</a:t>
            </a:r>
            <a:r>
              <a:rPr lang="en-US" sz="2400" dirty="0" err="1"/>
              <a:t>protobionts</a:t>
            </a:r>
            <a:r>
              <a:rPr lang="en-US" sz="2400" dirty="0"/>
              <a:t>)</a:t>
            </a:r>
          </a:p>
          <a:p>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upload.wikimedia.org/wikipedia/commons/thumb/0/07/Water_molecule.svg/200px-Water_molecule.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010082">
            <a:off x="552512" y="2533953"/>
            <a:ext cx="1200132" cy="8640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upload.wikimedia.org/wikipedia/commons/thumb/4/41/Methane-CRC-MW-3D-vdW.png/120px-Methane-CRC-MW-3D-vd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206457">
            <a:off x="1938327" y="3440406"/>
            <a:ext cx="11430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upload.wikimedia.org/wikipedia/commons/thumb/c/c1/Hydrogen-sulfide-3D-vdW.png/120px-Hydrogen-sulfide-3D-vdW.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398071">
            <a:off x="4496663" y="4745071"/>
            <a:ext cx="1143000" cy="113347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ile:3D ammoniac.PN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524" b="98953" l="3704" r="98148"/>
                    </a14:imgEffect>
                  </a14:imgLayer>
                </a14:imgProps>
              </a:ext>
              <a:ext uri="{28A0092B-C50C-407E-A947-70E740481C1C}">
                <a14:useLocalDpi xmlns:a14="http://schemas.microsoft.com/office/drawing/2010/main" val="0"/>
              </a:ext>
            </a:extLst>
          </a:blip>
          <a:srcRect/>
          <a:stretch>
            <a:fillRect/>
          </a:stretch>
        </p:blipFill>
        <p:spPr bwMode="auto">
          <a:xfrm rot="7895864">
            <a:off x="2501853" y="4823127"/>
            <a:ext cx="967128" cy="97736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ile:Nitrogen-3D-vdW.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9684090">
            <a:off x="2842019" y="2022126"/>
            <a:ext cx="1147781" cy="86953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File:Dihydrogen-3D-vdW.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54294" y="1595262"/>
            <a:ext cx="782236" cy="6331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56813" y="871845"/>
            <a:ext cx="6912768" cy="646331"/>
          </a:xfrm>
          <a:prstGeom prst="rect">
            <a:avLst/>
          </a:prstGeom>
          <a:noFill/>
        </p:spPr>
        <p:txBody>
          <a:bodyPr wrap="square" rtlCol="0">
            <a:spAutoFit/>
          </a:bodyPr>
          <a:lstStyle/>
          <a:p>
            <a:r>
              <a:rPr lang="en-US" dirty="0" smtClean="0">
                <a:solidFill>
                  <a:schemeClr val="bg1"/>
                </a:solidFill>
              </a:rPr>
              <a:t>Earth’s atmosphere was </a:t>
            </a:r>
            <a:r>
              <a:rPr lang="en-US" dirty="0" smtClean="0">
                <a:solidFill>
                  <a:srgbClr val="FFFF00"/>
                </a:solidFill>
              </a:rPr>
              <a:t>‘reducing’ </a:t>
            </a:r>
            <a:r>
              <a:rPr lang="en-US" dirty="0" smtClean="0">
                <a:solidFill>
                  <a:schemeClr val="bg1"/>
                </a:solidFill>
              </a:rPr>
              <a:t>in the early days. It did not contain oxygen gas until after plants started photosynthesising</a:t>
            </a:r>
            <a:endParaRPr lang="en-AU" dirty="0">
              <a:solidFill>
                <a:schemeClr val="bg1"/>
              </a:solidFill>
            </a:endParaRPr>
          </a:p>
        </p:txBody>
      </p:sp>
      <p:sp>
        <p:nvSpPr>
          <p:cNvPr id="15" name="Rectangle 14"/>
          <p:cNvSpPr/>
          <p:nvPr/>
        </p:nvSpPr>
        <p:spPr>
          <a:xfrm>
            <a:off x="2183921" y="6611779"/>
            <a:ext cx="6946266" cy="246221"/>
          </a:xfrm>
          <a:prstGeom prst="rect">
            <a:avLst/>
          </a:prstGeom>
          <a:solidFill>
            <a:schemeClr val="bg1">
              <a:alpha val="35000"/>
            </a:schemeClr>
          </a:solidFill>
        </p:spPr>
        <p:txBody>
          <a:bodyPr wrap="square">
            <a:spAutoFit/>
          </a:bodyPr>
          <a:lstStyle/>
          <a:p>
            <a:r>
              <a:rPr lang="en-AU" sz="1000" dirty="0" smtClean="0"/>
              <a:t>All molecules public domain from Wikimedia Commons, Background image </a:t>
            </a:r>
            <a:r>
              <a:rPr lang="en-AU" sz="1000" dirty="0" smtClean="0">
                <a:hlinkClick r:id="rId10"/>
              </a:rPr>
              <a:t>http://www.flickr.com/photos/lrargerich/4587244190/</a:t>
            </a:r>
            <a:endParaRPr lang="en-AU" sz="1000" dirty="0"/>
          </a:p>
        </p:txBody>
      </p:sp>
      <p:sp>
        <p:nvSpPr>
          <p:cNvPr id="18" name="TextBox 17"/>
          <p:cNvSpPr txBox="1"/>
          <p:nvPr/>
        </p:nvSpPr>
        <p:spPr>
          <a:xfrm>
            <a:off x="5061269" y="2500185"/>
            <a:ext cx="2808312" cy="1754326"/>
          </a:xfrm>
          <a:prstGeom prst="rect">
            <a:avLst/>
          </a:prstGeom>
          <a:noFill/>
        </p:spPr>
        <p:txBody>
          <a:bodyPr wrap="square" rtlCol="0">
            <a:spAutoFit/>
          </a:bodyPr>
          <a:lstStyle/>
          <a:p>
            <a:r>
              <a:rPr lang="en-US" sz="3600" dirty="0" smtClean="0">
                <a:solidFill>
                  <a:schemeClr val="bg1"/>
                </a:solidFill>
              </a:rPr>
              <a:t>Can you identify these molecules?</a:t>
            </a:r>
            <a:endParaRPr lang="en-AU" sz="3600" dirty="0">
              <a:solidFill>
                <a:schemeClr val="bg1"/>
              </a:solidFill>
            </a:endParaRPr>
          </a:p>
        </p:txBody>
      </p:sp>
      <p:sp>
        <p:nvSpPr>
          <p:cNvPr id="12"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pic>
        <p:nvPicPr>
          <p:cNvPr id="13" name="Picture 12">
            <a:hlinkClick r:id="rId11"/>
          </p:cNvPr>
          <p:cNvPicPr>
            <a:picLocks noChangeAspect="1"/>
          </p:cNvPicPr>
          <p:nvPr/>
        </p:nvPicPr>
        <p:blipFill>
          <a:blip r:embed="rId12" cstate="email"/>
          <a:stretch>
            <a:fillRect/>
          </a:stretch>
        </p:blipFill>
        <p:spPr>
          <a:xfrm>
            <a:off x="0" y="6036692"/>
            <a:ext cx="825500" cy="8255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upload.wikimedia.org/wikipedia/commons/thumb/0/07/Water_molecule.svg/200px-Water_molecule.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010082">
            <a:off x="552512" y="2533953"/>
            <a:ext cx="1200132" cy="8640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upload.wikimedia.org/wikipedia/commons/thumb/4/41/Methane-CRC-MW-3D-vdW.png/120px-Methane-CRC-MW-3D-vd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206457">
            <a:off x="1938327" y="3440406"/>
            <a:ext cx="11430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upload.wikimedia.org/wikipedia/commons/thumb/c/c1/Hydrogen-sulfide-3D-vdW.png/120px-Hydrogen-sulfide-3D-vdW.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398071">
            <a:off x="4496663" y="4745071"/>
            <a:ext cx="1143000" cy="113347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ile:3D ammoniac.PN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524" b="98953" l="3704" r="98148"/>
                    </a14:imgEffect>
                  </a14:imgLayer>
                </a14:imgProps>
              </a:ext>
              <a:ext uri="{28A0092B-C50C-407E-A947-70E740481C1C}">
                <a14:useLocalDpi xmlns:a14="http://schemas.microsoft.com/office/drawing/2010/main" val="0"/>
              </a:ext>
            </a:extLst>
          </a:blip>
          <a:srcRect/>
          <a:stretch>
            <a:fillRect/>
          </a:stretch>
        </p:blipFill>
        <p:spPr bwMode="auto">
          <a:xfrm rot="7895864">
            <a:off x="2501853" y="4823127"/>
            <a:ext cx="967128" cy="97736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ile:Nitrogen-3D-vdW.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9684090">
            <a:off x="2842019" y="2022126"/>
            <a:ext cx="1147781" cy="86953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File:Dihydrogen-3D-vdW.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54294" y="1595262"/>
            <a:ext cx="782236" cy="6331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56813" y="548680"/>
            <a:ext cx="6912768" cy="646331"/>
          </a:xfrm>
          <a:prstGeom prst="rect">
            <a:avLst/>
          </a:prstGeom>
          <a:noFill/>
        </p:spPr>
        <p:txBody>
          <a:bodyPr wrap="square" rtlCol="0">
            <a:spAutoFit/>
          </a:bodyPr>
          <a:lstStyle/>
          <a:p>
            <a:r>
              <a:rPr lang="en-US" dirty="0" smtClean="0">
                <a:solidFill>
                  <a:schemeClr val="bg1"/>
                </a:solidFill>
              </a:rPr>
              <a:t>Earth’s atmosphere was </a:t>
            </a:r>
            <a:r>
              <a:rPr lang="en-US" dirty="0" smtClean="0">
                <a:solidFill>
                  <a:srgbClr val="FFFF00"/>
                </a:solidFill>
              </a:rPr>
              <a:t>‘reducing’ </a:t>
            </a:r>
            <a:r>
              <a:rPr lang="en-US" dirty="0" smtClean="0">
                <a:solidFill>
                  <a:schemeClr val="bg1"/>
                </a:solidFill>
              </a:rPr>
              <a:t>in the early days. It did not contain oxygen gas until after plants started photosynthesising</a:t>
            </a:r>
            <a:endParaRPr lang="en-AU" dirty="0">
              <a:solidFill>
                <a:schemeClr val="bg1"/>
              </a:solidFill>
            </a:endParaRPr>
          </a:p>
        </p:txBody>
      </p:sp>
      <p:sp>
        <p:nvSpPr>
          <p:cNvPr id="4" name="TextBox 3"/>
          <p:cNvSpPr txBox="1"/>
          <p:nvPr/>
        </p:nvSpPr>
        <p:spPr>
          <a:xfrm>
            <a:off x="5796136" y="2361685"/>
            <a:ext cx="3000334" cy="2031325"/>
          </a:xfrm>
          <a:prstGeom prst="rect">
            <a:avLst/>
          </a:prstGeom>
          <a:noFill/>
        </p:spPr>
        <p:txBody>
          <a:bodyPr wrap="square" rtlCol="0">
            <a:spAutoFit/>
          </a:bodyPr>
          <a:lstStyle/>
          <a:p>
            <a:r>
              <a:rPr lang="en-US" dirty="0" smtClean="0">
                <a:solidFill>
                  <a:schemeClr val="bg1"/>
                </a:solidFill>
              </a:rPr>
              <a:t>The atmosphere contained: Hydrogen</a:t>
            </a:r>
          </a:p>
          <a:p>
            <a:r>
              <a:rPr lang="en-US" dirty="0" smtClean="0">
                <a:solidFill>
                  <a:schemeClr val="bg1"/>
                </a:solidFill>
              </a:rPr>
              <a:t>Nitrogen</a:t>
            </a:r>
          </a:p>
          <a:p>
            <a:r>
              <a:rPr lang="en-US" dirty="0" smtClean="0">
                <a:solidFill>
                  <a:schemeClr val="bg1"/>
                </a:solidFill>
              </a:rPr>
              <a:t>Water </a:t>
            </a:r>
            <a:r>
              <a:rPr lang="en-AU" dirty="0" smtClean="0">
                <a:solidFill>
                  <a:schemeClr val="bg1"/>
                </a:solidFill>
              </a:rPr>
              <a:t>vapour</a:t>
            </a:r>
          </a:p>
          <a:p>
            <a:r>
              <a:rPr lang="en-US" dirty="0" smtClean="0">
                <a:solidFill>
                  <a:schemeClr val="bg1"/>
                </a:solidFill>
              </a:rPr>
              <a:t>Methane</a:t>
            </a:r>
          </a:p>
          <a:p>
            <a:r>
              <a:rPr lang="en-US" dirty="0" smtClean="0">
                <a:solidFill>
                  <a:schemeClr val="bg1"/>
                </a:solidFill>
              </a:rPr>
              <a:t>Ammonia</a:t>
            </a:r>
          </a:p>
          <a:p>
            <a:r>
              <a:rPr lang="en-US" dirty="0">
                <a:solidFill>
                  <a:schemeClr val="bg1"/>
                </a:solidFill>
              </a:rPr>
              <a:t>H</a:t>
            </a:r>
            <a:r>
              <a:rPr lang="en-US" dirty="0" smtClean="0">
                <a:solidFill>
                  <a:schemeClr val="bg1"/>
                </a:solidFill>
              </a:rPr>
              <a:t>ydrogen sulfide</a:t>
            </a:r>
            <a:endParaRPr lang="en-AU" dirty="0">
              <a:solidFill>
                <a:schemeClr val="bg1"/>
              </a:solidFill>
            </a:endParaRPr>
          </a:p>
        </p:txBody>
      </p:sp>
      <p:cxnSp>
        <p:nvCxnSpPr>
          <p:cNvPr id="6" name="Straight Arrow Connector 5"/>
          <p:cNvCxnSpPr/>
          <p:nvPr/>
        </p:nvCxnSpPr>
        <p:spPr>
          <a:xfrm flipH="1" flipV="1">
            <a:off x="5220072" y="2204864"/>
            <a:ext cx="576064" cy="504056"/>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3936973" y="2708920"/>
            <a:ext cx="1859163" cy="36899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619672" y="3077910"/>
            <a:ext cx="4104456" cy="299437"/>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150930" y="3703551"/>
            <a:ext cx="2645206" cy="229505"/>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415909" y="3933056"/>
            <a:ext cx="2308219" cy="108012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183921" y="6611779"/>
            <a:ext cx="6946266" cy="246221"/>
          </a:xfrm>
          <a:prstGeom prst="rect">
            <a:avLst/>
          </a:prstGeom>
          <a:solidFill>
            <a:schemeClr val="bg1">
              <a:alpha val="35000"/>
            </a:schemeClr>
          </a:solidFill>
        </p:spPr>
        <p:txBody>
          <a:bodyPr wrap="square">
            <a:spAutoFit/>
          </a:bodyPr>
          <a:lstStyle/>
          <a:p>
            <a:r>
              <a:rPr lang="en-AU" sz="1000" dirty="0" smtClean="0"/>
              <a:t>All molecules public domain from Wikimedia Commons, Background image </a:t>
            </a:r>
            <a:r>
              <a:rPr lang="en-AU" sz="1000" dirty="0" smtClean="0">
                <a:hlinkClick r:id="rId10"/>
              </a:rPr>
              <a:t>http://www.flickr.com/photos/lrargerich/4587244190/</a:t>
            </a:r>
            <a:endParaRPr lang="en-AU" sz="1000" dirty="0"/>
          </a:p>
        </p:txBody>
      </p:sp>
      <p:cxnSp>
        <p:nvCxnSpPr>
          <p:cNvPr id="17" name="Straight Arrow Connector 16"/>
          <p:cNvCxnSpPr/>
          <p:nvPr/>
        </p:nvCxnSpPr>
        <p:spPr>
          <a:xfrm flipH="1">
            <a:off x="5508104" y="4393010"/>
            <a:ext cx="432048" cy="40414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56176" y="4949087"/>
            <a:ext cx="2808312" cy="646331"/>
          </a:xfrm>
          <a:prstGeom prst="rect">
            <a:avLst/>
          </a:prstGeom>
          <a:noFill/>
        </p:spPr>
        <p:txBody>
          <a:bodyPr wrap="square" rtlCol="0">
            <a:spAutoFit/>
          </a:bodyPr>
          <a:lstStyle/>
          <a:p>
            <a:r>
              <a:rPr lang="en-US" dirty="0" smtClean="0">
                <a:solidFill>
                  <a:schemeClr val="bg1"/>
                </a:solidFill>
              </a:rPr>
              <a:t>The gases came from abundant volcanic activity</a:t>
            </a:r>
            <a:endParaRPr lang="en-AU" dirty="0">
              <a:solidFill>
                <a:schemeClr val="bg1"/>
              </a:solidFill>
            </a:endParaRPr>
          </a:p>
        </p:txBody>
      </p:sp>
      <p:sp>
        <p:nvSpPr>
          <p:cNvPr id="19"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pic>
        <p:nvPicPr>
          <p:cNvPr id="20" name="Picture 19">
            <a:hlinkClick r:id="rId11"/>
          </p:cNvPr>
          <p:cNvPicPr>
            <a:picLocks noChangeAspect="1"/>
          </p:cNvPicPr>
          <p:nvPr/>
        </p:nvPicPr>
        <p:blipFill>
          <a:blip r:embed="rId12" cstate="email"/>
          <a:stretch>
            <a:fillRect/>
          </a:stretch>
        </p:blipFill>
        <p:spPr>
          <a:xfrm>
            <a:off x="0" y="6036692"/>
            <a:ext cx="825500" cy="8255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5784" y="807724"/>
            <a:ext cx="9018366" cy="707886"/>
          </a:xfrm>
          <a:prstGeom prst="rect">
            <a:avLst/>
          </a:prstGeom>
          <a:solidFill>
            <a:schemeClr val="bg1">
              <a:alpha val="80000"/>
            </a:schemeClr>
          </a:solidFill>
        </p:spPr>
        <p:txBody>
          <a:bodyPr wrap="none" rtlCol="0">
            <a:spAutoFit/>
          </a:bodyPr>
          <a:lstStyle/>
          <a:p>
            <a:r>
              <a:rPr lang="en-US" sz="2000" dirty="0" smtClean="0"/>
              <a:t>These monomers mixed in the </a:t>
            </a:r>
            <a:r>
              <a:rPr lang="en-US" sz="2000" b="1" dirty="0" smtClean="0">
                <a:solidFill>
                  <a:srgbClr val="00B050"/>
                </a:solidFill>
              </a:rPr>
              <a:t>‘primeval soup’, </a:t>
            </a:r>
            <a:r>
              <a:rPr lang="en-US" sz="2000" dirty="0" smtClean="0"/>
              <a:t>shallow oceans laden with chemicals </a:t>
            </a:r>
          </a:p>
          <a:p>
            <a:r>
              <a:rPr lang="en-US" sz="2000" dirty="0" smtClean="0"/>
              <a:t>where it is thought that they reacted to form biological molecules</a:t>
            </a:r>
            <a:endParaRPr lang="en-AU" sz="2000" dirty="0"/>
          </a:p>
        </p:txBody>
      </p:sp>
      <p:sp>
        <p:nvSpPr>
          <p:cNvPr id="5" name="TextBox 4"/>
          <p:cNvSpPr txBox="1"/>
          <p:nvPr/>
        </p:nvSpPr>
        <p:spPr>
          <a:xfrm>
            <a:off x="136616" y="1789578"/>
            <a:ext cx="8625503" cy="461665"/>
          </a:xfrm>
          <a:prstGeom prst="rect">
            <a:avLst/>
          </a:prstGeom>
          <a:solidFill>
            <a:schemeClr val="bg1">
              <a:alpha val="80000"/>
            </a:schemeClr>
          </a:solidFill>
        </p:spPr>
        <p:txBody>
          <a:bodyPr wrap="none" rtlCol="0">
            <a:spAutoFit/>
          </a:bodyPr>
          <a:lstStyle/>
          <a:p>
            <a:r>
              <a:rPr lang="en-US" sz="2400" b="1" dirty="0" smtClean="0">
                <a:solidFill>
                  <a:srgbClr val="00B050"/>
                </a:solidFill>
              </a:rPr>
              <a:t>Miller</a:t>
            </a:r>
            <a:r>
              <a:rPr lang="en-US" sz="2400" dirty="0" smtClean="0"/>
              <a:t> and </a:t>
            </a:r>
            <a:r>
              <a:rPr lang="en-US" sz="2400" b="1" dirty="0" smtClean="0">
                <a:solidFill>
                  <a:srgbClr val="00B050"/>
                </a:solidFill>
              </a:rPr>
              <a:t>Urey</a:t>
            </a:r>
            <a:r>
              <a:rPr lang="en-US" sz="2400" dirty="0" smtClean="0"/>
              <a:t> tried to recreate these conditions in the lab in </a:t>
            </a:r>
            <a:r>
              <a:rPr lang="en-US" sz="2400" b="1" dirty="0" smtClean="0">
                <a:solidFill>
                  <a:srgbClr val="00B050"/>
                </a:solidFill>
              </a:rPr>
              <a:t>1953</a:t>
            </a:r>
            <a:endParaRPr lang="en-AU" sz="2400" b="1" dirty="0">
              <a:solidFill>
                <a:srgbClr val="00B050"/>
              </a:solidFill>
            </a:endParaRPr>
          </a:p>
        </p:txBody>
      </p:sp>
      <p:sp>
        <p:nvSpPr>
          <p:cNvPr id="6" name="TextBox 5"/>
          <p:cNvSpPr txBox="1"/>
          <p:nvPr/>
        </p:nvSpPr>
        <p:spPr>
          <a:xfrm>
            <a:off x="-21009" y="2564904"/>
            <a:ext cx="9165009" cy="707886"/>
          </a:xfrm>
          <a:prstGeom prst="rect">
            <a:avLst/>
          </a:prstGeom>
          <a:solidFill>
            <a:schemeClr val="bg1">
              <a:alpha val="80000"/>
            </a:schemeClr>
          </a:solidFill>
        </p:spPr>
        <p:txBody>
          <a:bodyPr wrap="none" rtlCol="0">
            <a:spAutoFit/>
          </a:bodyPr>
          <a:lstStyle/>
          <a:p>
            <a:r>
              <a:rPr lang="en-US" sz="2000" dirty="0" smtClean="0"/>
              <a:t>They were trying to demonstrate </a:t>
            </a:r>
            <a:r>
              <a:rPr lang="en-US" sz="2000" b="1" dirty="0" smtClean="0">
                <a:solidFill>
                  <a:srgbClr val="00B050"/>
                </a:solidFill>
              </a:rPr>
              <a:t>‘chemical evolution’, </a:t>
            </a:r>
            <a:r>
              <a:rPr lang="en-US" sz="2000" dirty="0" smtClean="0"/>
              <a:t>the formation of more complex </a:t>
            </a:r>
          </a:p>
          <a:p>
            <a:r>
              <a:rPr lang="en-US" sz="2000" dirty="0" smtClean="0"/>
              <a:t>molecules from simpler stock in the primeval soup</a:t>
            </a:r>
            <a:endParaRPr lang="en-AU" sz="2000" dirty="0"/>
          </a:p>
        </p:txBody>
      </p:sp>
      <p:sp>
        <p:nvSpPr>
          <p:cNvPr id="7" name="TextBox 6"/>
          <p:cNvSpPr txBox="1"/>
          <p:nvPr/>
        </p:nvSpPr>
        <p:spPr>
          <a:xfrm>
            <a:off x="240119" y="4365104"/>
            <a:ext cx="8659999" cy="1015663"/>
          </a:xfrm>
          <a:prstGeom prst="rect">
            <a:avLst/>
          </a:prstGeom>
          <a:solidFill>
            <a:schemeClr val="bg1">
              <a:alpha val="80000"/>
            </a:schemeClr>
          </a:solidFill>
        </p:spPr>
        <p:txBody>
          <a:bodyPr wrap="none" rtlCol="0">
            <a:spAutoFit/>
          </a:bodyPr>
          <a:lstStyle/>
          <a:p>
            <a:r>
              <a:rPr lang="en-US" sz="2000" dirty="0" smtClean="0"/>
              <a:t>They combined the molecules from the previous page in a closed glass vessel </a:t>
            </a:r>
          </a:p>
          <a:p>
            <a:r>
              <a:rPr lang="en-US" sz="2000" b="1" dirty="0" smtClean="0">
                <a:solidFill>
                  <a:srgbClr val="00B050"/>
                </a:solidFill>
              </a:rPr>
              <a:t>(simulated atmosphere), </a:t>
            </a:r>
            <a:r>
              <a:rPr lang="en-US" sz="2000" dirty="0" smtClean="0"/>
              <a:t>they heated the water </a:t>
            </a:r>
            <a:r>
              <a:rPr lang="en-US" sz="2000" b="1" dirty="0" smtClean="0">
                <a:solidFill>
                  <a:srgbClr val="00B050"/>
                </a:solidFill>
              </a:rPr>
              <a:t>(simulated volcanic activity) </a:t>
            </a:r>
            <a:r>
              <a:rPr lang="en-US" sz="2000" dirty="0" smtClean="0"/>
              <a:t>and </a:t>
            </a:r>
          </a:p>
          <a:p>
            <a:r>
              <a:rPr lang="en-US" sz="2000" dirty="0" smtClean="0"/>
              <a:t>sparked electricity through the gases </a:t>
            </a:r>
            <a:r>
              <a:rPr lang="en-US" sz="2000" b="1" dirty="0" smtClean="0">
                <a:solidFill>
                  <a:srgbClr val="00B050"/>
                </a:solidFill>
              </a:rPr>
              <a:t>(simulated lightning)</a:t>
            </a:r>
            <a:endParaRPr lang="en-AU" sz="2000" b="1" dirty="0">
              <a:solidFill>
                <a:srgbClr val="00B050"/>
              </a:solidFill>
            </a:endParaRPr>
          </a:p>
        </p:txBody>
      </p:sp>
      <p:sp>
        <p:nvSpPr>
          <p:cNvPr id="3" name="Rectangle 2"/>
          <p:cNvSpPr/>
          <p:nvPr/>
        </p:nvSpPr>
        <p:spPr>
          <a:xfrm>
            <a:off x="5652120" y="6594291"/>
            <a:ext cx="3495822" cy="276999"/>
          </a:xfrm>
          <a:prstGeom prst="rect">
            <a:avLst/>
          </a:prstGeom>
          <a:solidFill>
            <a:schemeClr val="bg1">
              <a:alpha val="22000"/>
            </a:schemeClr>
          </a:solidFill>
        </p:spPr>
        <p:txBody>
          <a:bodyPr wrap="square">
            <a:spAutoFit/>
          </a:bodyPr>
          <a:lstStyle/>
          <a:p>
            <a:r>
              <a:rPr lang="en-AU" sz="1200" dirty="0" smtClean="0">
                <a:hlinkClick r:id="rId3"/>
              </a:rPr>
              <a:t>http://www.flickr.com/photos/afeman/663646181/</a:t>
            </a:r>
            <a:endParaRPr lang="en-AU" sz="1200" dirty="0"/>
          </a:p>
        </p:txBody>
      </p:sp>
      <p:sp>
        <p:nvSpPr>
          <p:cNvPr id="8"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 </a:t>
            </a:r>
            <a:r>
              <a:rPr lang="en-US" sz="2400" dirty="0"/>
              <a:t>The first cells must have arisen from non-living material</a:t>
            </a:r>
            <a:r>
              <a:rPr lang="en-US" sz="2400" dirty="0" smtClean="0"/>
              <a:t>.</a:t>
            </a:r>
            <a:endParaRPr lang="en-US" sz="2400" dirty="0"/>
          </a:p>
        </p:txBody>
      </p:sp>
      <p:pic>
        <p:nvPicPr>
          <p:cNvPr id="9" name="Picture 8">
            <a:hlinkClick r:id="rId4"/>
          </p:cNvPr>
          <p:cNvPicPr>
            <a:picLocks noChangeAspect="1"/>
          </p:cNvPicPr>
          <p:nvPr/>
        </p:nvPicPr>
        <p:blipFill>
          <a:blip r:embed="rId5" cstate="email"/>
          <a:stretch>
            <a:fillRect/>
          </a:stretch>
        </p:blipFill>
        <p:spPr>
          <a:xfrm>
            <a:off x="0" y="6036692"/>
            <a:ext cx="825500" cy="8255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4" y="747600"/>
            <a:ext cx="7200800" cy="830997"/>
          </a:xfrm>
          <a:prstGeom prst="rect">
            <a:avLst/>
          </a:prstGeom>
        </p:spPr>
        <p:txBody>
          <a:bodyPr wrap="square">
            <a:spAutoFit/>
          </a:bodyPr>
          <a:lstStyle/>
          <a:p>
            <a:pPr lvl="0"/>
            <a:r>
              <a:rPr lang="en-US" sz="2400" dirty="0">
                <a:solidFill>
                  <a:prstClr val="black"/>
                </a:solidFill>
              </a:rPr>
              <a:t>After a week they found:</a:t>
            </a:r>
            <a:endParaRPr lang="en-AU" sz="2400" dirty="0">
              <a:solidFill>
                <a:prstClr val="black"/>
              </a:solidFill>
            </a:endParaRPr>
          </a:p>
          <a:p>
            <a:pPr lvl="0"/>
            <a:r>
              <a:rPr lang="en-US" sz="2400" dirty="0">
                <a:solidFill>
                  <a:prstClr val="black"/>
                </a:solidFill>
              </a:rPr>
              <a:t>Thirteen of the twenty naturally occurring amino acids</a:t>
            </a:r>
          </a:p>
        </p:txBody>
      </p:sp>
      <p:sp>
        <p:nvSpPr>
          <p:cNvPr id="5" name="Rectangle 4"/>
          <p:cNvSpPr/>
          <p:nvPr/>
        </p:nvSpPr>
        <p:spPr>
          <a:xfrm>
            <a:off x="4038357" y="1628800"/>
            <a:ext cx="4968552" cy="830997"/>
          </a:xfrm>
          <a:prstGeom prst="rect">
            <a:avLst/>
          </a:prstGeom>
        </p:spPr>
        <p:txBody>
          <a:bodyPr wrap="square">
            <a:spAutoFit/>
          </a:bodyPr>
          <a:lstStyle/>
          <a:p>
            <a:pPr lvl="0" algn="r"/>
            <a:r>
              <a:rPr lang="en-US" sz="2400" dirty="0" smtClean="0">
                <a:solidFill>
                  <a:prstClr val="black"/>
                </a:solidFill>
              </a:rPr>
              <a:t>Around 15% of the carbon was now in organic compounds</a:t>
            </a:r>
            <a:endParaRPr lang="en-US" sz="2400" dirty="0">
              <a:solidFill>
                <a:prstClr val="black"/>
              </a:solidFill>
            </a:endParaRPr>
          </a:p>
        </p:txBody>
      </p:sp>
      <p:pic>
        <p:nvPicPr>
          <p:cNvPr id="5124" name="Picture 4" descr="Machine generated alternative text: Nitrogen Ammonia Methane&#10;Carbon Water Hydrogen&#10;dioxide gas&#10;In the 1920s, Oparin and Haldane hypothesized that the atmosphere&#10;of the primitive earth contained gases such as nitrogen, ammonia,&#10;L methane, carbon dioxide, water vapor and hydroge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6928" y="2780928"/>
            <a:ext cx="4077072" cy="407707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Machine generated alternative text: Synthesis of Prebiotic Molecules in an Experimental Atmosphere &#10;Life may have arisen on Earth in one of two&#10;ways. Living organisms might have arrived&#10;from an extraterrestrial source, such as Mars,&#10;traveling on a meteor. Alternatively, the&#10;conditions on the early Earth might have&#10;allowed the formation of the large molecules&#10;unique to living things. There is some evidence&#10;for both the extraterrestrial-origin hypothesis,&#10;collected from meteorites that have landed on&#10;Earth, as well as the chemical evolution&#10;hypothesis.&#10;In the 1950s, Stanley Miller and Harold Urey set&#10;up an apparatus to create conditions that&#10;mimicked those thought to exist on the&#10;primitive Earth. They filled a chamber with&#10;gases such as methane, ammonia, hydrogen,&#10;and water vapor. Then they generated&#10;electrical sparks to simulate lightning. Click on&#10;the animation tab to find out what they&#10;discovered about prebiotic molecules in the&#10;early atmosphe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93552"/>
            <a:ext cx="4815342" cy="407063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upload.wikimedia.org/wikipedia/commons/thumb/7/7d/Amino_acid.svg/500px-Amino_acid.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1568">
            <a:off x="2112825" y="2729698"/>
            <a:ext cx="4762500" cy="2705100"/>
          </a:xfrm>
          <a:prstGeom prst="rect">
            <a:avLst/>
          </a:prstGeom>
          <a:solidFill>
            <a:schemeClr val="bg1">
              <a:alpha val="61000"/>
            </a:schemeClr>
          </a:solidFill>
        </p:spPr>
      </p:pic>
      <p:sp>
        <p:nvSpPr>
          <p:cNvPr id="7"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1126" y="6581001"/>
            <a:ext cx="5562874" cy="276999"/>
          </a:xfrm>
          <a:prstGeom prst="rect">
            <a:avLst/>
          </a:prstGeom>
        </p:spPr>
        <p:txBody>
          <a:bodyPr wrap="square">
            <a:spAutoFit/>
          </a:bodyPr>
          <a:lstStyle/>
          <a:p>
            <a:r>
              <a:rPr lang="en-AU" sz="1200" dirty="0" smtClean="0">
                <a:hlinkClick r:id="rId3"/>
              </a:rPr>
              <a:t>Carny</a:t>
            </a:r>
            <a:r>
              <a:rPr lang="en-AU" sz="1200" dirty="0" smtClean="0"/>
              <a:t> </a:t>
            </a:r>
            <a:r>
              <a:rPr lang="x-none" sz="1200" smtClean="0">
                <a:hlinkClick r:id="rId4"/>
              </a:rPr>
              <a:t>http://upload.wikimedia.org/wikipedia/commons/5/59/MUexperiment.png</a:t>
            </a:r>
            <a:endParaRPr lang="x-none" sz="1200" smtClean="0"/>
          </a:p>
        </p:txBody>
      </p:sp>
      <p:sp>
        <p:nvSpPr>
          <p:cNvPr id="4"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sp>
        <p:nvSpPr>
          <p:cNvPr id="3" name="Rectangle 2"/>
          <p:cNvSpPr/>
          <p:nvPr/>
        </p:nvSpPr>
        <p:spPr>
          <a:xfrm>
            <a:off x="135464" y="1832172"/>
            <a:ext cx="4668971" cy="3693319"/>
          </a:xfrm>
          <a:prstGeom prst="rect">
            <a:avLst/>
          </a:prstGeom>
        </p:spPr>
        <p:txBody>
          <a:bodyPr wrap="square">
            <a:spAutoFit/>
          </a:bodyPr>
          <a:lstStyle/>
          <a:p>
            <a:r>
              <a:rPr lang="en-US" dirty="0"/>
              <a:t>Miller and Urey recreated the conditions of pre-biotic Earth in a closed </a:t>
            </a:r>
            <a:r>
              <a:rPr lang="en-US" dirty="0" smtClean="0"/>
              <a:t>system.</a:t>
            </a:r>
            <a:endParaRPr lang="en-US" dirty="0"/>
          </a:p>
          <a:p>
            <a:endParaRPr lang="en-US" dirty="0"/>
          </a:p>
          <a:p>
            <a:pPr marL="285750" indent="-285750">
              <a:buFont typeface="Arial" charset="0"/>
              <a:buChar char="•"/>
            </a:pPr>
            <a:r>
              <a:rPr lang="en-US" dirty="0" smtClean="0"/>
              <a:t>These </a:t>
            </a:r>
            <a:r>
              <a:rPr lang="en-US" dirty="0"/>
              <a:t>conditions included a reducing atmosphere (low oxygen), high radiation levels, high temperatures and electrical storms</a:t>
            </a:r>
          </a:p>
          <a:p>
            <a:pPr marL="285750" indent="-285750">
              <a:buFont typeface="Arial" charset="0"/>
              <a:buChar char="•"/>
            </a:pPr>
            <a:r>
              <a:rPr lang="en-US" dirty="0" smtClean="0"/>
              <a:t>Water </a:t>
            </a:r>
            <a:r>
              <a:rPr lang="en-US" dirty="0"/>
              <a:t>was boiled to form </a:t>
            </a:r>
            <a:r>
              <a:rPr lang="en-US" dirty="0" err="1"/>
              <a:t>vapour</a:t>
            </a:r>
            <a:r>
              <a:rPr lang="en-US" dirty="0"/>
              <a:t> and then was mixed with methane, ammonia and hydrogen</a:t>
            </a:r>
          </a:p>
          <a:p>
            <a:pPr marL="285750" indent="-285750">
              <a:buFont typeface="Arial" charset="0"/>
              <a:buChar char="•"/>
            </a:pPr>
            <a:r>
              <a:rPr lang="en-US" dirty="0" smtClean="0"/>
              <a:t>The </a:t>
            </a:r>
            <a:r>
              <a:rPr lang="en-US" dirty="0"/>
              <a:t>mixture of gases was exposed to an electrical discharge (sparks) to simulate </a:t>
            </a:r>
            <a:r>
              <a:rPr lang="en-US" dirty="0" smtClean="0"/>
              <a:t>lightning</a:t>
            </a:r>
          </a:p>
        </p:txBody>
      </p:sp>
      <p:sp>
        <p:nvSpPr>
          <p:cNvPr id="5" name="Rectangle 4"/>
          <p:cNvSpPr/>
          <p:nvPr/>
        </p:nvSpPr>
        <p:spPr>
          <a:xfrm>
            <a:off x="4571994" y="4081463"/>
            <a:ext cx="4367223" cy="2308324"/>
          </a:xfrm>
          <a:prstGeom prst="rect">
            <a:avLst/>
          </a:prstGeom>
        </p:spPr>
        <p:txBody>
          <a:bodyPr wrap="square">
            <a:spAutoFit/>
          </a:bodyPr>
          <a:lstStyle/>
          <a:p>
            <a:pPr marL="285750" indent="-285750">
              <a:buFont typeface="Arial" charset="0"/>
              <a:buChar char="•"/>
            </a:pPr>
            <a:r>
              <a:rPr lang="en-US" dirty="0"/>
              <a:t>The mixture was then allowed to cool and after one week was found to contain some simple amino acids and complex oily hydrocarbons</a:t>
            </a:r>
          </a:p>
          <a:p>
            <a:pPr marL="285750" indent="-285750">
              <a:buFont typeface="Arial" charset="0"/>
              <a:buChar char="•"/>
            </a:pPr>
            <a:r>
              <a:rPr lang="en-US" dirty="0" smtClean="0"/>
              <a:t>Based </a:t>
            </a:r>
            <a:r>
              <a:rPr lang="en-US" dirty="0"/>
              <a:t>on these findings, it was concluded that under the </a:t>
            </a:r>
            <a:r>
              <a:rPr lang="en-US" dirty="0" err="1"/>
              <a:t>hypothesised</a:t>
            </a:r>
            <a:r>
              <a:rPr lang="en-US" dirty="0"/>
              <a:t> conditions of pre-biotic Earth, organic molecules could be </a:t>
            </a:r>
            <a:r>
              <a:rPr lang="en-US" dirty="0" smtClean="0"/>
              <a:t>formed</a:t>
            </a:r>
            <a:endParaRPr lang="en-US" dirty="0"/>
          </a:p>
        </p:txBody>
      </p:sp>
      <p:sp>
        <p:nvSpPr>
          <p:cNvPr id="7" name="Rectangle 6"/>
          <p:cNvSpPr/>
          <p:nvPr/>
        </p:nvSpPr>
        <p:spPr>
          <a:xfrm>
            <a:off x="232435" y="896652"/>
            <a:ext cx="4572000" cy="707886"/>
          </a:xfrm>
          <a:prstGeom prst="rect">
            <a:avLst/>
          </a:prstGeom>
        </p:spPr>
        <p:txBody>
          <a:bodyPr>
            <a:spAutoFit/>
          </a:bodyPr>
          <a:lstStyle/>
          <a:p>
            <a:r>
              <a:rPr lang="en-US" sz="2000" b="1" dirty="0" smtClean="0"/>
              <a:t>1. Non</a:t>
            </a:r>
            <a:r>
              <a:rPr lang="en-US" sz="2000" b="1" dirty="0"/>
              <a:t>-living synthesis of simple organic </a:t>
            </a:r>
            <a:r>
              <a:rPr lang="en-US" sz="2000" b="1" dirty="0" smtClean="0"/>
              <a:t>molecules:</a:t>
            </a:r>
            <a:endParaRPr lang="en-US" sz="2000" b="1" dirty="0"/>
          </a:p>
        </p:txBody>
      </p:sp>
      <p:pic>
        <p:nvPicPr>
          <p:cNvPr id="9" name="Picture 8">
            <a:hlinkClick r:id="rId5"/>
          </p:cNvPr>
          <p:cNvPicPr>
            <a:picLocks noChangeAspect="1"/>
          </p:cNvPicPr>
          <p:nvPr/>
        </p:nvPicPr>
        <p:blipFill>
          <a:blip r:embed="rId6" cstate="email"/>
          <a:stretch>
            <a:fillRect/>
          </a:stretch>
        </p:blipFill>
        <p:spPr>
          <a:xfrm>
            <a:off x="0" y="6540361"/>
            <a:ext cx="1751305" cy="317639"/>
          </a:xfrm>
          <a:prstGeom prst="rect">
            <a:avLst/>
          </a:prstGeom>
        </p:spPr>
      </p:pic>
      <p:pic>
        <p:nvPicPr>
          <p:cNvPr id="8" name="Picture 7"/>
          <p:cNvPicPr>
            <a:picLocks noChangeAspect="1"/>
          </p:cNvPicPr>
          <p:nvPr/>
        </p:nvPicPr>
        <p:blipFill>
          <a:blip r:embed="rId7"/>
          <a:stretch>
            <a:fillRect/>
          </a:stretch>
        </p:blipFill>
        <p:spPr>
          <a:xfrm>
            <a:off x="4804435" y="646396"/>
            <a:ext cx="4198514" cy="343506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sp>
        <p:nvSpPr>
          <p:cNvPr id="3" name="Rectangle 2"/>
          <p:cNvSpPr/>
          <p:nvPr/>
        </p:nvSpPr>
        <p:spPr>
          <a:xfrm>
            <a:off x="135464" y="1832172"/>
            <a:ext cx="4668971" cy="1200329"/>
          </a:xfrm>
          <a:prstGeom prst="rect">
            <a:avLst/>
          </a:prstGeom>
        </p:spPr>
        <p:txBody>
          <a:bodyPr wrap="square">
            <a:spAutoFit/>
          </a:bodyPr>
          <a:lstStyle/>
          <a:p>
            <a:r>
              <a:rPr lang="en-US" dirty="0"/>
              <a:t>Miller and </a:t>
            </a:r>
            <a:r>
              <a:rPr lang="en-US" dirty="0" smtClean="0"/>
              <a:t>Urey’s experiments allowed for the formation of amino acids, </a:t>
            </a:r>
            <a:r>
              <a:rPr lang="en-US" b="1" dirty="0" smtClean="0"/>
              <a:t>but</a:t>
            </a:r>
            <a:r>
              <a:rPr lang="en-US" dirty="0" smtClean="0"/>
              <a:t> the conditions used also tended to </a:t>
            </a:r>
            <a:r>
              <a:rPr lang="en-US" dirty="0" err="1" smtClean="0"/>
              <a:t>hydrolyse</a:t>
            </a:r>
            <a:r>
              <a:rPr lang="en-US" dirty="0" smtClean="0"/>
              <a:t> bonds preventing polymers forming. </a:t>
            </a:r>
          </a:p>
        </p:txBody>
      </p:sp>
      <p:sp>
        <p:nvSpPr>
          <p:cNvPr id="5" name="Rectangle 4"/>
          <p:cNvSpPr/>
          <p:nvPr/>
        </p:nvSpPr>
        <p:spPr>
          <a:xfrm>
            <a:off x="846658" y="3441791"/>
            <a:ext cx="5012275" cy="2585323"/>
          </a:xfrm>
          <a:prstGeom prst="rect">
            <a:avLst/>
          </a:prstGeom>
        </p:spPr>
        <p:txBody>
          <a:bodyPr wrap="square">
            <a:spAutoFit/>
          </a:bodyPr>
          <a:lstStyle/>
          <a:p>
            <a:r>
              <a:rPr lang="en-US" dirty="0"/>
              <a:t>D</a:t>
            </a:r>
            <a:r>
              <a:rPr lang="en-US" dirty="0" smtClean="0"/>
              <a:t>eep</a:t>
            </a:r>
            <a:r>
              <a:rPr lang="en-US" dirty="0"/>
              <a:t>-sea </a:t>
            </a:r>
            <a:r>
              <a:rPr lang="en-US" dirty="0" smtClean="0"/>
              <a:t>thermal vents</a:t>
            </a:r>
          </a:p>
          <a:p>
            <a:pPr marL="285750" indent="-285750">
              <a:buFont typeface="Arial" charset="0"/>
              <a:buChar char="•"/>
            </a:pPr>
            <a:r>
              <a:rPr lang="en-US" dirty="0" smtClean="0"/>
              <a:t>Fissures </a:t>
            </a:r>
            <a:r>
              <a:rPr lang="en-US" dirty="0"/>
              <a:t>in a planet's surface from which </a:t>
            </a:r>
            <a:r>
              <a:rPr lang="en-US" dirty="0" err="1"/>
              <a:t>geothermally</a:t>
            </a:r>
            <a:r>
              <a:rPr lang="en-US" dirty="0"/>
              <a:t> heated water </a:t>
            </a:r>
            <a:r>
              <a:rPr lang="en-US" dirty="0" smtClean="0"/>
              <a:t>issues. Vents </a:t>
            </a:r>
            <a:r>
              <a:rPr lang="en-US" dirty="0"/>
              <a:t>are commonly found near </a:t>
            </a:r>
            <a:r>
              <a:rPr lang="en-US" dirty="0" smtClean="0"/>
              <a:t>in volcanically </a:t>
            </a:r>
            <a:r>
              <a:rPr lang="en-US" dirty="0"/>
              <a:t>active </a:t>
            </a:r>
            <a:r>
              <a:rPr lang="en-US" dirty="0" smtClean="0"/>
              <a:t>areas)</a:t>
            </a:r>
          </a:p>
          <a:p>
            <a:pPr marL="285750" indent="-285750">
              <a:buFont typeface="Arial" charset="0"/>
              <a:buChar char="•"/>
            </a:pPr>
            <a:r>
              <a:rPr lang="en-US" dirty="0" smtClean="0"/>
              <a:t>Along with heat energy </a:t>
            </a:r>
            <a:r>
              <a:rPr lang="en-US" dirty="0"/>
              <a:t>t</a:t>
            </a:r>
            <a:r>
              <a:rPr lang="en-US" dirty="0" smtClean="0"/>
              <a:t>he Vents issue a ready supply of reduced </a:t>
            </a:r>
            <a:r>
              <a:rPr lang="en-US" dirty="0"/>
              <a:t>inorganic chemicals</a:t>
            </a:r>
            <a:endParaRPr lang="en-US" dirty="0" smtClean="0"/>
          </a:p>
          <a:p>
            <a:pPr marL="285750" indent="-285750">
              <a:buFont typeface="Arial" charset="0"/>
              <a:buChar char="•"/>
            </a:pPr>
            <a:r>
              <a:rPr lang="en-US" dirty="0" smtClean="0"/>
              <a:t>Vents provide the right conditions and chemicals to allow organic polymers to arise.</a:t>
            </a:r>
            <a:endParaRPr lang="en-US" dirty="0"/>
          </a:p>
        </p:txBody>
      </p:sp>
      <p:sp>
        <p:nvSpPr>
          <p:cNvPr id="7" name="Rectangle 6"/>
          <p:cNvSpPr/>
          <p:nvPr/>
        </p:nvSpPr>
        <p:spPr>
          <a:xfrm>
            <a:off x="232435" y="896652"/>
            <a:ext cx="4572000" cy="707886"/>
          </a:xfrm>
          <a:prstGeom prst="rect">
            <a:avLst/>
          </a:prstGeom>
        </p:spPr>
        <p:txBody>
          <a:bodyPr>
            <a:spAutoFit/>
          </a:bodyPr>
          <a:lstStyle/>
          <a:p>
            <a:r>
              <a:rPr lang="en-US" sz="2000" b="1" dirty="0"/>
              <a:t>2. </a:t>
            </a:r>
            <a:r>
              <a:rPr lang="en-US" sz="2000" b="1" dirty="0" smtClean="0"/>
              <a:t>Assembly </a:t>
            </a:r>
            <a:r>
              <a:rPr lang="en-US" sz="2000" b="1" dirty="0"/>
              <a:t>of these organic molecules into </a:t>
            </a:r>
            <a:r>
              <a:rPr lang="en-US" sz="2000" b="1" dirty="0" smtClean="0"/>
              <a:t>polymers:</a:t>
            </a:r>
            <a:endParaRPr lang="en-US" sz="2000" b="1" dirty="0"/>
          </a:p>
        </p:txBody>
      </p:sp>
      <p:pic>
        <p:nvPicPr>
          <p:cNvPr id="8" name="Picture 7"/>
          <p:cNvPicPr>
            <a:picLocks noChangeAspect="1"/>
          </p:cNvPicPr>
          <p:nvPr/>
        </p:nvPicPr>
        <p:blipFill>
          <a:blip r:embed="rId3"/>
          <a:stretch>
            <a:fillRect/>
          </a:stretch>
        </p:blipFill>
        <p:spPr>
          <a:xfrm>
            <a:off x="6172200" y="896652"/>
            <a:ext cx="2794000" cy="4114800"/>
          </a:xfrm>
          <a:prstGeom prst="rect">
            <a:avLst/>
          </a:prstGeom>
        </p:spPr>
      </p:pic>
      <p:sp>
        <p:nvSpPr>
          <p:cNvPr id="10" name="Rectangle 9"/>
          <p:cNvSpPr/>
          <p:nvPr/>
        </p:nvSpPr>
        <p:spPr>
          <a:xfrm>
            <a:off x="1236134" y="6611779"/>
            <a:ext cx="7907866" cy="246221"/>
          </a:xfrm>
          <a:prstGeom prst="rect">
            <a:avLst/>
          </a:prstGeom>
        </p:spPr>
        <p:txBody>
          <a:bodyPr wrap="square">
            <a:spAutoFit/>
          </a:bodyPr>
          <a:lstStyle/>
          <a:p>
            <a:pPr algn="r"/>
            <a:r>
              <a:rPr lang="en-US" sz="1000" dirty="0" smtClean="0">
                <a:hlinkClick r:id="rId4"/>
              </a:rPr>
              <a:t>http://upload.wikimedia.org/wikipedia/commons/thumb/6/6f/Blacksmoker_in_Atlantic_Ocean.jpg/220px-Blacksmoker_in_Atlantic_Ocean.jpg</a:t>
            </a:r>
            <a:endParaRPr lang="en-US" sz="1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sp>
        <p:nvSpPr>
          <p:cNvPr id="3" name="Rectangle 2"/>
          <p:cNvSpPr/>
          <p:nvPr/>
        </p:nvSpPr>
        <p:spPr>
          <a:xfrm>
            <a:off x="609598" y="1595106"/>
            <a:ext cx="4668971" cy="2585323"/>
          </a:xfrm>
          <a:prstGeom prst="rect">
            <a:avLst/>
          </a:prstGeom>
        </p:spPr>
        <p:txBody>
          <a:bodyPr wrap="square">
            <a:spAutoFit/>
          </a:bodyPr>
          <a:lstStyle/>
          <a:p>
            <a:pPr marL="285750" indent="-285750">
              <a:buFont typeface="Arial" charset="0"/>
              <a:buChar char="•"/>
            </a:pPr>
            <a:r>
              <a:rPr lang="en-US" dirty="0" smtClean="0"/>
              <a:t>DNA though very stable and effective at storing information is not able to self-replicate – enzymes are required</a:t>
            </a:r>
          </a:p>
          <a:p>
            <a:pPr marL="285750" indent="-285750">
              <a:buFont typeface="Arial" charset="0"/>
              <a:buChar char="•"/>
            </a:pPr>
            <a:r>
              <a:rPr lang="en-US" dirty="0" smtClean="0"/>
              <a:t>However RNA </a:t>
            </a:r>
            <a:r>
              <a:rPr lang="en-US" dirty="0"/>
              <a:t>can </a:t>
            </a:r>
            <a:r>
              <a:rPr lang="en-US" dirty="0" smtClean="0"/>
              <a:t>both store information and self</a:t>
            </a:r>
            <a:r>
              <a:rPr lang="en-US" dirty="0"/>
              <a:t>-</a:t>
            </a:r>
            <a:r>
              <a:rPr lang="en-US" dirty="0" smtClean="0"/>
              <a:t>replicate - it </a:t>
            </a:r>
            <a:r>
              <a:rPr lang="en-US" dirty="0"/>
              <a:t>can </a:t>
            </a:r>
            <a:r>
              <a:rPr lang="en-US" dirty="0" err="1"/>
              <a:t>catalyse</a:t>
            </a:r>
            <a:r>
              <a:rPr lang="en-US" dirty="0"/>
              <a:t> the formation of copies of itself</a:t>
            </a:r>
            <a:r>
              <a:rPr lang="en-US" dirty="0" smtClean="0"/>
              <a:t>.</a:t>
            </a:r>
          </a:p>
          <a:p>
            <a:pPr marL="285750" indent="-285750">
              <a:buFont typeface="Arial" charset="0"/>
              <a:buChar char="•"/>
            </a:pPr>
            <a:r>
              <a:rPr lang="en-US" dirty="0"/>
              <a:t>In </a:t>
            </a:r>
            <a:r>
              <a:rPr lang="en-US" dirty="0" smtClean="0"/>
              <a:t>ribosomes</a:t>
            </a:r>
            <a:r>
              <a:rPr lang="en-US" dirty="0"/>
              <a:t> </a:t>
            </a:r>
            <a:r>
              <a:rPr lang="en-US" dirty="0" smtClean="0"/>
              <a:t>RNA </a:t>
            </a:r>
            <a:r>
              <a:rPr lang="en-US" dirty="0"/>
              <a:t>is found in the catalytic site and plays a role in peptide bond </a:t>
            </a:r>
            <a:r>
              <a:rPr lang="en-US" dirty="0" smtClean="0"/>
              <a:t>formation</a:t>
            </a:r>
          </a:p>
        </p:txBody>
      </p:sp>
      <p:sp>
        <p:nvSpPr>
          <p:cNvPr id="5" name="Rectangle 4"/>
          <p:cNvSpPr/>
          <p:nvPr/>
        </p:nvSpPr>
        <p:spPr>
          <a:xfrm>
            <a:off x="1523999" y="4676317"/>
            <a:ext cx="3335868" cy="707886"/>
          </a:xfrm>
          <a:prstGeom prst="rect">
            <a:avLst/>
          </a:prstGeom>
          <a:ln>
            <a:solidFill>
              <a:schemeClr val="tx1"/>
            </a:solidFill>
          </a:ln>
        </p:spPr>
        <p:txBody>
          <a:bodyPr wrap="square">
            <a:spAutoFit/>
          </a:bodyPr>
          <a:lstStyle/>
          <a:p>
            <a:r>
              <a:rPr lang="en-US" sz="2000" dirty="0"/>
              <a:t>For more detail research the </a:t>
            </a:r>
            <a:r>
              <a:rPr lang="en-US" sz="2000" dirty="0">
                <a:hlinkClick r:id="rId3"/>
              </a:rPr>
              <a:t>RNA World Hypothesis</a:t>
            </a:r>
            <a:endParaRPr lang="en-US" sz="2000" dirty="0"/>
          </a:p>
        </p:txBody>
      </p:sp>
      <p:sp>
        <p:nvSpPr>
          <p:cNvPr id="7" name="Rectangle 6"/>
          <p:cNvSpPr/>
          <p:nvPr/>
        </p:nvSpPr>
        <p:spPr>
          <a:xfrm>
            <a:off x="232435" y="896652"/>
            <a:ext cx="8588038" cy="400110"/>
          </a:xfrm>
          <a:prstGeom prst="rect">
            <a:avLst/>
          </a:prstGeom>
        </p:spPr>
        <p:txBody>
          <a:bodyPr wrap="square">
            <a:spAutoFit/>
          </a:bodyPr>
          <a:lstStyle/>
          <a:p>
            <a:r>
              <a:rPr lang="en-US" sz="2000" b="1" dirty="0" smtClean="0"/>
              <a:t>3</a:t>
            </a:r>
            <a:r>
              <a:rPr lang="en-US" sz="2000" b="1" dirty="0"/>
              <a:t>. Formation of polymers that can self-replicate (enabling inheritance</a:t>
            </a:r>
            <a:r>
              <a:rPr lang="en-US" sz="2000" b="1" dirty="0" smtClean="0"/>
              <a:t>)</a:t>
            </a:r>
            <a:endParaRPr lang="en-US" sz="2000" b="1" dirty="0"/>
          </a:p>
        </p:txBody>
      </p:sp>
      <p:pic>
        <p:nvPicPr>
          <p:cNvPr id="6" name="Picture 5"/>
          <p:cNvPicPr>
            <a:picLocks noChangeAspect="1"/>
          </p:cNvPicPr>
          <p:nvPr/>
        </p:nvPicPr>
        <p:blipFill>
          <a:blip r:embed="rId4" cstate="screen">
            <a:extLst>
              <a:ext uri="{BEBA8EAE-BF5A-486C-A8C5-ECC9F3942E4B}">
                <a14:imgProps xmlns:a14="http://schemas.microsoft.com/office/drawing/2010/main">
                  <a14:imgLayer r:embed="rId5">
                    <a14:imgEffect>
                      <a14:backgroundRemoval t="6800" b="93500" l="6200" r="98800">
                        <a14:foregroundMark x1="25300" y1="38600" x2="23800" y2="47800"/>
                        <a14:foregroundMark x1="70800" y1="26200" x2="72000" y2="30200"/>
                        <a14:foregroundMark x1="30000" y1="35900" x2="27300" y2="59000"/>
                        <a14:foregroundMark x1="24500" y1="43100" x2="14600" y2="45800"/>
                      </a14:backgroundRemoval>
                    </a14:imgEffect>
                  </a14:imgLayer>
                </a14:imgProps>
              </a:ext>
            </a:extLst>
          </a:blip>
          <a:stretch>
            <a:fillRect/>
          </a:stretch>
        </p:blipFill>
        <p:spPr>
          <a:xfrm>
            <a:off x="5535488" y="2713568"/>
            <a:ext cx="3284984" cy="3284984"/>
          </a:xfrm>
          <a:prstGeom prst="rect">
            <a:avLst/>
          </a:prstGeom>
          <a:solidFill>
            <a:schemeClr val="bg1">
              <a:alpha val="80000"/>
            </a:schemeClr>
          </a:solidFill>
        </p:spPr>
      </p:pic>
      <p:sp>
        <p:nvSpPr>
          <p:cNvPr id="8" name="TextBox 7"/>
          <p:cNvSpPr txBox="1"/>
          <p:nvPr/>
        </p:nvSpPr>
        <p:spPr>
          <a:xfrm rot="16200000">
            <a:off x="6861158" y="3917958"/>
            <a:ext cx="3672408" cy="246221"/>
          </a:xfrm>
          <a:prstGeom prst="rect">
            <a:avLst/>
          </a:prstGeom>
          <a:noFill/>
        </p:spPr>
        <p:txBody>
          <a:bodyPr wrap="square" rtlCol="0">
            <a:spAutoFit/>
          </a:bodyPr>
          <a:lstStyle/>
          <a:p>
            <a:r>
              <a:rPr lang="en-AU" sz="1000" dirty="0" smtClean="0">
                <a:hlinkClick r:id="rId6"/>
              </a:rPr>
              <a:t>http://exploringorigins.org/resources.html</a:t>
            </a:r>
            <a:endParaRPr lang="en-AU" sz="1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0" y="4763"/>
            <a:ext cx="9144000" cy="53955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first cells must have arisen from non-living material</a:t>
            </a:r>
            <a:r>
              <a:rPr lang="en-US" sz="2400" dirty="0" smtClean="0"/>
              <a:t>.</a:t>
            </a:r>
            <a:endParaRPr lang="en-US" sz="2400" dirty="0"/>
          </a:p>
        </p:txBody>
      </p:sp>
      <p:sp>
        <p:nvSpPr>
          <p:cNvPr id="3" name="Rectangle 2"/>
          <p:cNvSpPr/>
          <p:nvPr/>
        </p:nvSpPr>
        <p:spPr>
          <a:xfrm>
            <a:off x="135464" y="1832172"/>
            <a:ext cx="4668971" cy="2308324"/>
          </a:xfrm>
          <a:prstGeom prst="rect">
            <a:avLst/>
          </a:prstGeom>
        </p:spPr>
        <p:txBody>
          <a:bodyPr wrap="square">
            <a:spAutoFit/>
          </a:bodyPr>
          <a:lstStyle/>
          <a:p>
            <a:r>
              <a:rPr lang="en-US" dirty="0" smtClean="0"/>
              <a:t>Experiments have shown that phospholipids natural assemble into bilayers, if conditions are correct.</a:t>
            </a:r>
          </a:p>
          <a:p>
            <a:r>
              <a:rPr lang="en-US" dirty="0" smtClean="0"/>
              <a:t>Formation of the bilayer creates an isolated internal environment.</a:t>
            </a:r>
          </a:p>
          <a:p>
            <a:r>
              <a:rPr lang="en-US" dirty="0" smtClean="0"/>
              <a:t>The formation of an internal environment means that optimal conditions, e.g. for replication or catalysis can be maintained.</a:t>
            </a:r>
          </a:p>
        </p:txBody>
      </p:sp>
      <p:sp>
        <p:nvSpPr>
          <p:cNvPr id="7" name="Rectangle 6"/>
          <p:cNvSpPr/>
          <p:nvPr/>
        </p:nvSpPr>
        <p:spPr>
          <a:xfrm>
            <a:off x="232435" y="896652"/>
            <a:ext cx="4572000" cy="707886"/>
          </a:xfrm>
          <a:prstGeom prst="rect">
            <a:avLst/>
          </a:prstGeom>
        </p:spPr>
        <p:txBody>
          <a:bodyPr>
            <a:spAutoFit/>
          </a:bodyPr>
          <a:lstStyle/>
          <a:p>
            <a:r>
              <a:rPr lang="en-US" sz="2000" b="1" dirty="0" smtClean="0"/>
              <a:t>4</a:t>
            </a:r>
            <a:r>
              <a:rPr lang="en-US" sz="2000" b="1" dirty="0"/>
              <a:t>. </a:t>
            </a:r>
            <a:r>
              <a:rPr lang="en-US" sz="2000" b="1" dirty="0" smtClean="0"/>
              <a:t>Formation </a:t>
            </a:r>
            <a:r>
              <a:rPr lang="en-US" sz="2000" b="1" dirty="0"/>
              <a:t>of membranes to package the organic molecules</a:t>
            </a:r>
          </a:p>
        </p:txBody>
      </p:sp>
      <p:pic>
        <p:nvPicPr>
          <p:cNvPr id="2" name="Picture 1"/>
          <p:cNvPicPr>
            <a:picLocks noChangeAspect="1"/>
          </p:cNvPicPr>
          <p:nvPr/>
        </p:nvPicPr>
        <p:blipFill>
          <a:blip r:embed="rId3"/>
          <a:stretch>
            <a:fillRect/>
          </a:stretch>
        </p:blipFill>
        <p:spPr>
          <a:xfrm>
            <a:off x="4723074" y="1045098"/>
            <a:ext cx="4216143" cy="2985029"/>
          </a:xfrm>
          <a:prstGeom prst="rect">
            <a:avLst/>
          </a:prstGeom>
        </p:spPr>
      </p:pic>
      <p:sp>
        <p:nvSpPr>
          <p:cNvPr id="6" name="Rectangle 5"/>
          <p:cNvSpPr/>
          <p:nvPr/>
        </p:nvSpPr>
        <p:spPr>
          <a:xfrm>
            <a:off x="1151462" y="6614290"/>
            <a:ext cx="8024817" cy="246221"/>
          </a:xfrm>
          <a:prstGeom prst="rect">
            <a:avLst/>
          </a:prstGeom>
        </p:spPr>
        <p:txBody>
          <a:bodyPr wrap="square">
            <a:spAutoFit/>
          </a:bodyPr>
          <a:lstStyle/>
          <a:p>
            <a:pPr algn="r"/>
            <a:r>
              <a:rPr lang="en-US" sz="1000" dirty="0">
                <a:hlinkClick r:id="rId4"/>
              </a:rPr>
              <a:t>http://</a:t>
            </a:r>
            <a:r>
              <a:rPr lang="en-US" sz="1000" dirty="0" err="1">
                <a:hlinkClick r:id="rId4"/>
              </a:rPr>
              <a:t>upload.wikimedia.org</a:t>
            </a:r>
            <a:r>
              <a:rPr lang="en-US" sz="1000" dirty="0">
                <a:hlinkClick r:id="rId4"/>
              </a:rPr>
              <a:t>/</a:t>
            </a:r>
            <a:r>
              <a:rPr lang="en-US" sz="1000" dirty="0" err="1">
                <a:hlinkClick r:id="rId4"/>
              </a:rPr>
              <a:t>wikipedia</a:t>
            </a:r>
            <a:r>
              <a:rPr lang="en-US" sz="1000" dirty="0">
                <a:hlinkClick r:id="rId4"/>
              </a:rPr>
              <a:t>/commons/thumb/0/01/</a:t>
            </a:r>
            <a:r>
              <a:rPr lang="en-US" sz="1000" dirty="0" err="1">
                <a:hlinkClick r:id="rId4"/>
              </a:rPr>
              <a:t>Liposome_scheme-en.svg</a:t>
            </a:r>
            <a:r>
              <a:rPr lang="en-US" sz="1000" dirty="0">
                <a:hlinkClick r:id="rId4"/>
              </a:rPr>
              <a:t>/220px-Liposome_scheme-en.svg.png</a:t>
            </a:r>
            <a:endParaRPr lang="en-US" sz="1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232435" y="3235325"/>
            <a:ext cx="4263086" cy="3114310"/>
            <a:chOff x="3894667" y="1093801"/>
            <a:chExt cx="4263086" cy="3114310"/>
          </a:xfrm>
        </p:grpSpPr>
        <p:pic>
          <p:nvPicPr>
            <p:cNvPr id="10" name="Picture 9" descr="Screen Shot 2014-08-18 at 22.19.32.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4667" y="1093801"/>
              <a:ext cx="4263086" cy="3114310"/>
            </a:xfrm>
            <a:prstGeom prst="rect">
              <a:avLst/>
            </a:prstGeom>
          </p:spPr>
        </p:pic>
        <p:sp>
          <p:nvSpPr>
            <p:cNvPr id="5" name="Rectangle 4"/>
            <p:cNvSpPr/>
            <p:nvPr/>
          </p:nvSpPr>
          <p:spPr>
            <a:xfrm>
              <a:off x="6395569" y="3961890"/>
              <a:ext cx="1762184" cy="246221"/>
            </a:xfrm>
            <a:prstGeom prst="rect">
              <a:avLst/>
            </a:prstGeom>
          </p:spPr>
          <p:txBody>
            <a:bodyPr wrap="none">
              <a:spAutoFit/>
            </a:bodyPr>
            <a:lstStyle/>
            <a:p>
              <a:r>
                <a:rPr lang="en-US" sz="1000" dirty="0">
                  <a:hlinkClick r:id="rId3"/>
                </a:rPr>
                <a:t>http://</a:t>
              </a:r>
              <a:r>
                <a:rPr lang="en-US" sz="1000" dirty="0" err="1">
                  <a:hlinkClick r:id="rId3"/>
                </a:rPr>
                <a:t>youtu.be</a:t>
              </a:r>
              <a:r>
                <a:rPr lang="en-US" sz="1000" dirty="0">
                  <a:hlinkClick r:id="rId3"/>
                </a:rPr>
                <a:t>/q71DWYJD-dI</a:t>
              </a:r>
              <a:endParaRPr lang="en-US" sz="1000" dirty="0"/>
            </a:p>
          </p:txBody>
        </p:sp>
      </p:grpSp>
      <p:sp>
        <p:nvSpPr>
          <p:cNvPr id="4" name="Title 1"/>
          <p:cNvSpPr txBox="1"/>
          <p:nvPr/>
        </p:nvSpPr>
        <p:spPr>
          <a:xfrm>
            <a:off x="0" y="4762"/>
            <a:ext cx="9144000" cy="89189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 </a:t>
            </a:r>
            <a:r>
              <a:rPr lang="en-US" sz="2400" dirty="0"/>
              <a:t>The origin of eukaryotic cells can be explained by the </a:t>
            </a:r>
            <a:r>
              <a:rPr lang="en-US" sz="2400" dirty="0" err="1"/>
              <a:t>endosymbiotic</a:t>
            </a:r>
            <a:r>
              <a:rPr lang="en-US" sz="2400" dirty="0"/>
              <a:t> theory</a:t>
            </a:r>
            <a:r>
              <a:rPr lang="en-US" sz="2400" dirty="0" smtClean="0"/>
              <a:t>.</a:t>
            </a:r>
            <a:endParaRPr lang="en-US" sz="2400" dirty="0"/>
          </a:p>
        </p:txBody>
      </p:sp>
      <p:sp>
        <p:nvSpPr>
          <p:cNvPr id="3" name="Rectangle 2"/>
          <p:cNvSpPr/>
          <p:nvPr/>
        </p:nvSpPr>
        <p:spPr>
          <a:xfrm>
            <a:off x="828337" y="2352635"/>
            <a:ext cx="3810000" cy="646331"/>
          </a:xfrm>
          <a:prstGeom prst="rect">
            <a:avLst/>
          </a:prstGeom>
          <a:ln>
            <a:solidFill>
              <a:srgbClr val="000000"/>
            </a:solidFill>
          </a:ln>
        </p:spPr>
        <p:txBody>
          <a:bodyPr wrap="square">
            <a:spAutoFit/>
          </a:bodyPr>
          <a:lstStyle/>
          <a:p>
            <a:r>
              <a:rPr lang="en-US" dirty="0" smtClean="0"/>
              <a:t>Use the video and/or the tutorial to understand how this occurred.</a:t>
            </a:r>
          </a:p>
        </p:txBody>
      </p:sp>
      <p:sp>
        <p:nvSpPr>
          <p:cNvPr id="7" name="Rectangle 6"/>
          <p:cNvSpPr/>
          <p:nvPr/>
        </p:nvSpPr>
        <p:spPr>
          <a:xfrm>
            <a:off x="181636" y="1032116"/>
            <a:ext cx="8505164" cy="1015663"/>
          </a:xfrm>
          <a:prstGeom prst="rect">
            <a:avLst/>
          </a:prstGeom>
          <a:ln>
            <a:solidFill>
              <a:schemeClr val="tx1"/>
            </a:solidFill>
          </a:ln>
        </p:spPr>
        <p:txBody>
          <a:bodyPr wrap="square">
            <a:spAutoFit/>
          </a:bodyPr>
          <a:lstStyle/>
          <a:p>
            <a:r>
              <a:rPr lang="en-US" sz="2000" dirty="0" err="1" smtClean="0"/>
              <a:t>Endosymbiotic</a:t>
            </a:r>
            <a:r>
              <a:rPr lang="en-US" sz="2000" dirty="0" smtClean="0"/>
              <a:t> theory explains the existence of several organelles </a:t>
            </a:r>
            <a:r>
              <a:rPr lang="en-US" sz="2000" dirty="0"/>
              <a:t>of </a:t>
            </a:r>
            <a:r>
              <a:rPr lang="en-US" sz="2000" dirty="0" smtClean="0"/>
              <a:t>eukaryotes. The theory states that the organelles (</a:t>
            </a:r>
            <a:r>
              <a:rPr lang="en-US" sz="2000" dirty="0"/>
              <a:t>e.g. mitochondria and </a:t>
            </a:r>
            <a:r>
              <a:rPr lang="en-US" sz="2000" dirty="0" smtClean="0"/>
              <a:t>chloroplasts) originated </a:t>
            </a:r>
            <a:r>
              <a:rPr lang="en-US" sz="2000" dirty="0"/>
              <a:t>as symbioses between separate single-celled organisms, </a:t>
            </a:r>
          </a:p>
        </p:txBody>
      </p:sp>
      <p:grpSp>
        <p:nvGrpSpPr>
          <p:cNvPr id="12" name="Group 11"/>
          <p:cNvGrpSpPr/>
          <p:nvPr/>
        </p:nvGrpSpPr>
        <p:grpSpPr>
          <a:xfrm>
            <a:off x="2590803" y="2517396"/>
            <a:ext cx="6417733" cy="4290283"/>
            <a:chOff x="2767264" y="2571719"/>
            <a:chExt cx="6417733" cy="4290283"/>
          </a:xfrm>
        </p:grpSpPr>
        <p:pic>
          <p:nvPicPr>
            <p:cNvPr id="9" name="Picture 2" descr="Machine generated alternative text: . rI 1JF.ryUL. lUWIFIdI riIrnurdII ybLrI1, dIU Lfl F1UUpIdI1II&#10;reUculum, and the nuclear envelope may have evolved from&#10;Infoldings of the p’asma m.mbcan. in an ancestral prokaryotic cell.&#10;Cnpyr5 .. In">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0801" y="2571719"/>
              <a:ext cx="4054196" cy="404406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767264" y="6615781"/>
              <a:ext cx="6417733" cy="246221"/>
            </a:xfrm>
            <a:prstGeom prst="rect">
              <a:avLst/>
            </a:prstGeom>
          </p:spPr>
          <p:txBody>
            <a:bodyPr wrap="square">
              <a:spAutoFit/>
            </a:bodyPr>
            <a:lstStyle/>
            <a:p>
              <a:pPr algn="r"/>
              <a:r>
                <a:rPr lang="en-US" sz="1000" dirty="0">
                  <a:hlinkClick r:id="rId5"/>
                </a:rPr>
                <a:t>http://</a:t>
              </a:r>
              <a:r>
                <a:rPr lang="en-US" sz="1000" dirty="0" err="1">
                  <a:hlinkClick r:id="rId5"/>
                </a:rPr>
                <a:t>highered.mcgraw-hill.com</a:t>
              </a:r>
              <a:r>
                <a:rPr lang="en-US" sz="1000" dirty="0">
                  <a:hlinkClick r:id="rId5"/>
                </a:rPr>
                <a:t>/sites/9834092339/student_view0/chapter26/animation_-_</a:t>
              </a:r>
              <a:r>
                <a:rPr lang="en-US" sz="1000" dirty="0" err="1">
                  <a:hlinkClick r:id="rId5"/>
                </a:rPr>
                <a:t>endosymbiosis.html</a:t>
              </a:r>
              <a:endParaRPr lang="en-US" sz="1000" dirty="0"/>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0" y="4762"/>
            <a:ext cx="9144000" cy="89189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origin of eukaryotic cells can be explained by the </a:t>
            </a:r>
            <a:r>
              <a:rPr lang="en-US" sz="2400" dirty="0" err="1"/>
              <a:t>endosymbiotic</a:t>
            </a:r>
            <a:r>
              <a:rPr lang="en-US" sz="2400" dirty="0"/>
              <a:t> theory</a:t>
            </a:r>
            <a:r>
              <a:rPr lang="en-US" sz="2400" dirty="0" smtClean="0"/>
              <a:t>.</a:t>
            </a:r>
            <a:endParaRPr lang="en-US" sz="2400" dirty="0"/>
          </a:p>
        </p:txBody>
      </p:sp>
      <p:sp>
        <p:nvSpPr>
          <p:cNvPr id="15" name="TextBox 14"/>
          <p:cNvSpPr txBox="1"/>
          <p:nvPr/>
        </p:nvSpPr>
        <p:spPr>
          <a:xfrm>
            <a:off x="258733" y="1368992"/>
            <a:ext cx="8550416" cy="2554545"/>
          </a:xfrm>
          <a:prstGeom prst="rect">
            <a:avLst/>
          </a:prstGeom>
          <a:noFill/>
        </p:spPr>
        <p:txBody>
          <a:bodyPr wrap="square" rtlCol="0">
            <a:spAutoFit/>
          </a:bodyPr>
          <a:lstStyle/>
          <a:p>
            <a:r>
              <a:rPr lang="en-US" sz="2000" dirty="0"/>
              <a:t>An endosymbiont is a cell which lives inside another cell with mutual </a:t>
            </a:r>
            <a:r>
              <a:rPr lang="en-US" sz="2000" dirty="0" smtClean="0"/>
              <a:t>benefit</a:t>
            </a:r>
          </a:p>
          <a:p>
            <a:endParaRPr lang="en-US" sz="2000" dirty="0"/>
          </a:p>
          <a:p>
            <a:pPr marL="342900" indent="-342900">
              <a:buFont typeface="Arial" charset="0"/>
              <a:buChar char="•"/>
            </a:pPr>
            <a:r>
              <a:rPr lang="en-US" sz="2000" dirty="0"/>
              <a:t>Eukaryotic cells are believed to have evolved from early prokaryotes that were engulfed by phagocytosis</a:t>
            </a:r>
          </a:p>
          <a:p>
            <a:pPr marL="342900" indent="-342900">
              <a:buFont typeface="Arial" charset="0"/>
              <a:buChar char="•"/>
            </a:pPr>
            <a:r>
              <a:rPr lang="en-US" sz="2000" dirty="0"/>
              <a:t>The engulfed prokaryotic cell remained undigested as it contributed new functionality to the engulfing cell (e.g. photosynthesis)</a:t>
            </a:r>
          </a:p>
          <a:p>
            <a:pPr marL="342900" indent="-342900">
              <a:buFont typeface="Arial" charset="0"/>
              <a:buChar char="•"/>
            </a:pPr>
            <a:r>
              <a:rPr lang="en-US" sz="2000" dirty="0"/>
              <a:t>Over generations, the engulfed cell lost some of its independent utility and became a supplemental organelle</a:t>
            </a:r>
          </a:p>
        </p:txBody>
      </p:sp>
      <p:sp>
        <p:nvSpPr>
          <p:cNvPr id="18" name="Rectangle 17"/>
          <p:cNvSpPr/>
          <p:nvPr/>
        </p:nvSpPr>
        <p:spPr>
          <a:xfrm>
            <a:off x="3292977" y="6611779"/>
            <a:ext cx="5849436" cy="246221"/>
          </a:xfrm>
          <a:prstGeom prst="rect">
            <a:avLst/>
          </a:prstGeom>
        </p:spPr>
        <p:txBody>
          <a:bodyPr wrap="square">
            <a:spAutoFit/>
          </a:bodyPr>
          <a:lstStyle/>
          <a:p>
            <a:pPr algn="r"/>
            <a:r>
              <a:rPr lang="en-US" sz="1000" dirty="0">
                <a:hlinkClick r:id="rId5"/>
              </a:rPr>
              <a:t>http://</a:t>
            </a:r>
            <a:r>
              <a:rPr lang="en-US" sz="1000" dirty="0" err="1">
                <a:hlinkClick r:id="rId5"/>
              </a:rPr>
              <a:t>ib.bioninja.com.au</a:t>
            </a:r>
            <a:r>
              <a:rPr lang="en-US" sz="1000" dirty="0">
                <a:hlinkClick r:id="rId5"/>
              </a:rPr>
              <a:t>/options/option-d-evolution-2/d1-origins-of-life-on-earth.html</a:t>
            </a:r>
            <a:endParaRPr lang="en-US" sz="1000" dirty="0"/>
          </a:p>
        </p:txBody>
      </p:sp>
      <p:pic>
        <p:nvPicPr>
          <p:cNvPr id="2" name="5CxS-c6hWWg"/>
          <p:cNvPicPr>
            <a:picLocks noRot="1" noChangeAspect="1"/>
          </p:cNvPicPr>
          <p:nvPr>
            <a:videoFile r:link="rId1"/>
            <p:extLst>
              <p:ext uri="{DAA4B4D4-6D71-4841-9C94-3DE7FCFB9230}">
                <p14:media xmlns:p14="http://schemas.microsoft.com/office/powerpoint/2010/main" r:link="rId2"/>
              </p:ext>
            </p:extLst>
          </p:nvPr>
        </p:nvPicPr>
        <p:blipFill>
          <a:blip r:embed="rId6"/>
          <a:stretch>
            <a:fillRect/>
          </a:stretch>
        </p:blipFill>
        <p:spPr>
          <a:xfrm>
            <a:off x="3292977" y="3981783"/>
            <a:ext cx="4572000" cy="2571750"/>
          </a:xfrm>
          <a:prstGeom prst="rect">
            <a:avLst/>
          </a:prstGeom>
        </p:spPr>
      </p:pic>
      <p:sp>
        <p:nvSpPr>
          <p:cNvPr id="3" name="Rectangle 2"/>
          <p:cNvSpPr/>
          <p:nvPr/>
        </p:nvSpPr>
        <p:spPr>
          <a:xfrm>
            <a:off x="258733" y="4621327"/>
            <a:ext cx="2523104" cy="923330"/>
          </a:xfrm>
          <a:prstGeom prst="rect">
            <a:avLst/>
          </a:prstGeom>
        </p:spPr>
        <p:txBody>
          <a:bodyPr wrap="square">
            <a:spAutoFit/>
          </a:bodyPr>
          <a:lstStyle/>
          <a:p>
            <a:r>
              <a:rPr lang="en-US" dirty="0"/>
              <a:t>https://www.youtube.com/watch?v=5CxS-c6hWWg</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0" y="4762"/>
            <a:ext cx="9144000" cy="89189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origin of eukaryotic cells can be explained by the </a:t>
            </a:r>
            <a:r>
              <a:rPr lang="en-US" sz="2400" dirty="0" err="1"/>
              <a:t>endosymbiotic</a:t>
            </a:r>
            <a:r>
              <a:rPr lang="en-US" sz="2400" dirty="0"/>
              <a:t> theory</a:t>
            </a:r>
            <a:r>
              <a:rPr lang="en-US" sz="2400" dirty="0" smtClean="0"/>
              <a:t>.</a:t>
            </a:r>
            <a:endParaRPr lang="en-US" sz="2400" dirty="0"/>
          </a:p>
        </p:txBody>
      </p:sp>
      <p:sp>
        <p:nvSpPr>
          <p:cNvPr id="15" name="TextBox 14"/>
          <p:cNvSpPr txBox="1"/>
          <p:nvPr/>
        </p:nvSpPr>
        <p:spPr>
          <a:xfrm>
            <a:off x="258733" y="1368992"/>
            <a:ext cx="4447897" cy="3170099"/>
          </a:xfrm>
          <a:prstGeom prst="rect">
            <a:avLst/>
          </a:prstGeom>
          <a:noFill/>
        </p:spPr>
        <p:txBody>
          <a:bodyPr wrap="square" rtlCol="0">
            <a:spAutoFit/>
          </a:bodyPr>
          <a:lstStyle/>
          <a:p>
            <a:r>
              <a:rPr lang="en-US" sz="2000" b="1" dirty="0" smtClean="0"/>
              <a:t>Development of the Nucleus</a:t>
            </a:r>
          </a:p>
          <a:p>
            <a:endParaRPr lang="en-US" sz="2000" dirty="0" smtClean="0"/>
          </a:p>
          <a:p>
            <a:pPr marL="342900" indent="-342900">
              <a:buFont typeface="Arial" charset="0"/>
              <a:buChar char="•"/>
            </a:pPr>
            <a:r>
              <a:rPr lang="en-US" sz="2000" dirty="0" smtClean="0"/>
              <a:t>A prokaryote grows in size and develops folds in it’s membrane to maintain an efficient </a:t>
            </a:r>
            <a:r>
              <a:rPr lang="en-US" sz="2000" dirty="0" err="1" smtClean="0"/>
              <a:t>SA:Vol</a:t>
            </a:r>
            <a:endParaRPr lang="en-US" sz="2000" dirty="0" smtClean="0"/>
          </a:p>
          <a:p>
            <a:pPr marL="342900" indent="-342900">
              <a:buFont typeface="Arial" charset="0"/>
              <a:buChar char="•"/>
            </a:pPr>
            <a:r>
              <a:rPr lang="en-US" sz="2000" dirty="0" smtClean="0"/>
              <a:t>The </a:t>
            </a:r>
            <a:r>
              <a:rPr lang="en-US" sz="2000" dirty="0" err="1" smtClean="0"/>
              <a:t>infoldings</a:t>
            </a:r>
            <a:r>
              <a:rPr lang="en-US" sz="2000" dirty="0" smtClean="0"/>
              <a:t> are pinched off forming an internal membrane</a:t>
            </a:r>
          </a:p>
          <a:p>
            <a:pPr marL="342900" indent="-342900">
              <a:buFont typeface="Arial" charset="0"/>
              <a:buChar char="•"/>
            </a:pPr>
            <a:r>
              <a:rPr lang="en-US" sz="2000" dirty="0" smtClean="0"/>
              <a:t>The nucleoid region is enclosed in the internal membrane and hence becomes the nucleus </a:t>
            </a:r>
            <a:endParaRPr lang="en-US" sz="2000" dirty="0"/>
          </a:p>
        </p:txBody>
      </p:sp>
      <p:pic>
        <p:nvPicPr>
          <p:cNvPr id="17" name="Picture 16"/>
          <p:cNvPicPr>
            <a:picLocks noChangeAspect="1"/>
          </p:cNvPicPr>
          <p:nvPr/>
        </p:nvPicPr>
        <p:blipFill rotWithShape="1">
          <a:blip r:embed="rId3"/>
          <a:srcRect r="54224"/>
          <a:stretch>
            <a:fillRect/>
          </a:stretch>
        </p:blipFill>
        <p:spPr>
          <a:xfrm>
            <a:off x="4958216" y="2185956"/>
            <a:ext cx="4185784" cy="2578608"/>
          </a:xfrm>
          <a:prstGeom prst="rect">
            <a:avLst/>
          </a:prstGeom>
        </p:spPr>
      </p:pic>
      <p:sp>
        <p:nvSpPr>
          <p:cNvPr id="18" name="Rectangle 17"/>
          <p:cNvSpPr/>
          <p:nvPr/>
        </p:nvSpPr>
        <p:spPr>
          <a:xfrm>
            <a:off x="3292977" y="6611779"/>
            <a:ext cx="5849436" cy="246221"/>
          </a:xfrm>
          <a:prstGeom prst="rect">
            <a:avLst/>
          </a:prstGeom>
        </p:spPr>
        <p:txBody>
          <a:bodyPr wrap="square">
            <a:spAutoFit/>
          </a:bodyPr>
          <a:lstStyle/>
          <a:p>
            <a:pPr algn="r"/>
            <a:r>
              <a:rPr lang="en-US" sz="1000" dirty="0">
                <a:hlinkClick r:id="rId4"/>
              </a:rPr>
              <a:t>http://</a:t>
            </a:r>
            <a:r>
              <a:rPr lang="en-US" sz="1000" dirty="0" err="1">
                <a:hlinkClick r:id="rId4"/>
              </a:rPr>
              <a:t>ib.bioninja.com.au</a:t>
            </a:r>
            <a:r>
              <a:rPr lang="en-US" sz="1000" dirty="0">
                <a:hlinkClick r:id="rId4"/>
              </a:rPr>
              <a:t>/options/option-d-evolution-2/d1-origins-of-life-on-earth.html</a:t>
            </a:r>
            <a:endParaRPr lang="en-US" sz="1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0" y="4762"/>
            <a:ext cx="5628068" cy="89189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origin of eukaryotic cells can be explained by the </a:t>
            </a:r>
            <a:r>
              <a:rPr lang="en-US" sz="2400" dirty="0" err="1"/>
              <a:t>endosymbiotic</a:t>
            </a:r>
            <a:r>
              <a:rPr lang="en-US" sz="2400" dirty="0"/>
              <a:t> theory</a:t>
            </a:r>
            <a:r>
              <a:rPr lang="en-US" sz="2400" dirty="0" smtClean="0"/>
              <a:t>.</a:t>
            </a:r>
            <a:endParaRPr lang="en-US" sz="2400" dirty="0"/>
          </a:p>
        </p:txBody>
      </p:sp>
      <p:pic>
        <p:nvPicPr>
          <p:cNvPr id="17" name="Picture 16"/>
          <p:cNvPicPr>
            <a:picLocks noChangeAspect="1"/>
          </p:cNvPicPr>
          <p:nvPr/>
        </p:nvPicPr>
        <p:blipFill>
          <a:blip r:embed="rId3"/>
          <a:stretch>
            <a:fillRect/>
          </a:stretch>
        </p:blipFill>
        <p:spPr>
          <a:xfrm>
            <a:off x="82582" y="1067927"/>
            <a:ext cx="9144000" cy="2578608"/>
          </a:xfrm>
          <a:prstGeom prst="rect">
            <a:avLst/>
          </a:prstGeom>
        </p:spPr>
      </p:pic>
      <p:sp>
        <p:nvSpPr>
          <p:cNvPr id="18" name="Rectangle 17"/>
          <p:cNvSpPr/>
          <p:nvPr/>
        </p:nvSpPr>
        <p:spPr>
          <a:xfrm>
            <a:off x="3292977" y="6611779"/>
            <a:ext cx="5849436" cy="246221"/>
          </a:xfrm>
          <a:prstGeom prst="rect">
            <a:avLst/>
          </a:prstGeom>
        </p:spPr>
        <p:txBody>
          <a:bodyPr wrap="square">
            <a:spAutoFit/>
          </a:bodyPr>
          <a:lstStyle/>
          <a:p>
            <a:pPr algn="r"/>
            <a:r>
              <a:rPr lang="en-US" sz="1000" dirty="0">
                <a:hlinkClick r:id="rId4"/>
              </a:rPr>
              <a:t>http://</a:t>
            </a:r>
            <a:r>
              <a:rPr lang="en-US" sz="1000" dirty="0" err="1">
                <a:hlinkClick r:id="rId4"/>
              </a:rPr>
              <a:t>ib.bioninja.com.au</a:t>
            </a:r>
            <a:r>
              <a:rPr lang="en-US" sz="1000" dirty="0">
                <a:hlinkClick r:id="rId4"/>
              </a:rPr>
              <a:t>/options/option-d-evolution-2/d1-origins-of-life-on-earth.html</a:t>
            </a:r>
            <a:endParaRPr lang="en-US" sz="1000" dirty="0"/>
          </a:p>
        </p:txBody>
      </p:sp>
      <p:sp>
        <p:nvSpPr>
          <p:cNvPr id="6" name="Rectangle 5"/>
          <p:cNvSpPr/>
          <p:nvPr/>
        </p:nvSpPr>
        <p:spPr>
          <a:xfrm>
            <a:off x="7098049" y="9950"/>
            <a:ext cx="2044364" cy="1323439"/>
          </a:xfrm>
          <a:prstGeom prst="rect">
            <a:avLst/>
          </a:prstGeom>
          <a:ln>
            <a:solidFill>
              <a:srgbClr val="000000"/>
            </a:solidFill>
          </a:ln>
        </p:spPr>
        <p:txBody>
          <a:bodyPr wrap="square">
            <a:spAutoFit/>
          </a:bodyPr>
          <a:lstStyle/>
          <a:p>
            <a:pPr marL="285750" indent="-285750">
              <a:buFont typeface="Lucida Grande"/>
              <a:buChar char="*"/>
            </a:pPr>
            <a:r>
              <a:rPr lang="en-US" sz="1600" i="1" dirty="0"/>
              <a:t>An </a:t>
            </a:r>
            <a:r>
              <a:rPr lang="en-US" sz="1600" i="1" dirty="0" err="1"/>
              <a:t>endosymbiont</a:t>
            </a:r>
            <a:r>
              <a:rPr lang="en-US" sz="1600" i="1" dirty="0"/>
              <a:t> is a cell which lives inside another cell with mutual benefit</a:t>
            </a:r>
          </a:p>
        </p:txBody>
      </p:sp>
      <p:sp>
        <p:nvSpPr>
          <p:cNvPr id="7" name="TextBox 6"/>
          <p:cNvSpPr txBox="1"/>
          <p:nvPr/>
        </p:nvSpPr>
        <p:spPr>
          <a:xfrm>
            <a:off x="236577" y="4052413"/>
            <a:ext cx="7906642" cy="2585323"/>
          </a:xfrm>
          <a:prstGeom prst="rect">
            <a:avLst/>
          </a:prstGeom>
          <a:noFill/>
        </p:spPr>
        <p:txBody>
          <a:bodyPr wrap="square" rtlCol="0">
            <a:spAutoFit/>
          </a:bodyPr>
          <a:lstStyle/>
          <a:p>
            <a:r>
              <a:rPr lang="en-US" b="1" dirty="0" smtClean="0"/>
              <a:t>Development of Mitochondria</a:t>
            </a:r>
          </a:p>
          <a:p>
            <a:endParaRPr lang="en-US" sz="1600" dirty="0" smtClean="0"/>
          </a:p>
          <a:p>
            <a:pPr marL="285750" indent="-285750">
              <a:buFont typeface="Arial" charset="0"/>
              <a:buChar char="•"/>
            </a:pPr>
            <a:r>
              <a:rPr lang="en-US" sz="1600" dirty="0" smtClean="0"/>
              <a:t>An aerobic </a:t>
            </a:r>
            <a:r>
              <a:rPr lang="en-US" sz="1600" dirty="0" err="1" smtClean="0"/>
              <a:t>proteobacterium</a:t>
            </a:r>
            <a:r>
              <a:rPr lang="en-US" sz="1600" dirty="0" smtClean="0"/>
              <a:t> enters a larger anaerobic prokaryote (possibly as prey or a parasite)</a:t>
            </a:r>
          </a:p>
          <a:p>
            <a:pPr marL="285750" indent="-285750">
              <a:buFont typeface="Arial" charset="0"/>
              <a:buChar char="•"/>
            </a:pPr>
            <a:r>
              <a:rPr lang="en-US" sz="1600" dirty="0" smtClean="0"/>
              <a:t>It survives digestion to become a valuable </a:t>
            </a:r>
            <a:r>
              <a:rPr lang="en-US" sz="1600" dirty="0" err="1" smtClean="0"/>
              <a:t>endosymbiont</a:t>
            </a:r>
            <a:r>
              <a:rPr lang="en-US" sz="1600" dirty="0" smtClean="0"/>
              <a:t>*</a:t>
            </a:r>
          </a:p>
          <a:p>
            <a:pPr marL="285750" indent="-285750">
              <a:buFont typeface="Arial" charset="0"/>
              <a:buChar char="•"/>
            </a:pPr>
            <a:r>
              <a:rPr lang="en-US" sz="1600" dirty="0" smtClean="0"/>
              <a:t>The </a:t>
            </a:r>
            <a:r>
              <a:rPr lang="en-US" sz="1600" dirty="0"/>
              <a:t>aerobic </a:t>
            </a:r>
            <a:r>
              <a:rPr lang="en-US" sz="1600" dirty="0" err="1"/>
              <a:t>proteobacterium</a:t>
            </a:r>
            <a:r>
              <a:rPr lang="en-US" sz="1600" dirty="0"/>
              <a:t> </a:t>
            </a:r>
            <a:r>
              <a:rPr lang="en-US" sz="1600" dirty="0" smtClean="0"/>
              <a:t>provides a rich source of ATP to it’s host enabling it to out-compete other anaerobic prokaryotes</a:t>
            </a:r>
          </a:p>
          <a:p>
            <a:pPr marL="285750" indent="-285750">
              <a:buFont typeface="Arial" charset="0"/>
              <a:buChar char="•"/>
            </a:pPr>
            <a:r>
              <a:rPr lang="en-US" sz="1600" dirty="0" smtClean="0"/>
              <a:t>As the host cell grows and divides so does the </a:t>
            </a:r>
            <a:r>
              <a:rPr lang="en-US" sz="1600" dirty="0"/>
              <a:t>aerobic </a:t>
            </a:r>
            <a:r>
              <a:rPr lang="en-US" sz="1600" dirty="0" err="1"/>
              <a:t>proteobacterium</a:t>
            </a:r>
            <a:r>
              <a:rPr lang="en-US" sz="1600" dirty="0"/>
              <a:t> </a:t>
            </a:r>
            <a:r>
              <a:rPr lang="en-US" sz="1600" dirty="0" smtClean="0"/>
              <a:t>therefore subsequent generations automatically contain </a:t>
            </a:r>
            <a:r>
              <a:rPr lang="en-US" sz="1600" dirty="0"/>
              <a:t>aerobic </a:t>
            </a:r>
            <a:r>
              <a:rPr lang="en-US" sz="1600" dirty="0" err="1" smtClean="0"/>
              <a:t>proteobacterium</a:t>
            </a:r>
            <a:r>
              <a:rPr lang="en-US" sz="1600" dirty="0" smtClean="0"/>
              <a:t>.</a:t>
            </a:r>
          </a:p>
          <a:p>
            <a:pPr marL="285750" indent="-285750">
              <a:buFont typeface="Arial" charset="0"/>
              <a:buChar char="•"/>
            </a:pPr>
            <a:r>
              <a:rPr lang="en-US" sz="1600" dirty="0"/>
              <a:t>The aerobic </a:t>
            </a:r>
            <a:r>
              <a:rPr lang="en-US" sz="1600" dirty="0" err="1" smtClean="0"/>
              <a:t>proteobacterium</a:t>
            </a:r>
            <a:r>
              <a:rPr lang="en-US" sz="1600" dirty="0" smtClean="0"/>
              <a:t> evolves and is </a:t>
            </a:r>
            <a:r>
              <a:rPr lang="en-US" sz="1600" dirty="0"/>
              <a:t>assimilated </a:t>
            </a:r>
            <a:r>
              <a:rPr lang="en-US" sz="1600" dirty="0" smtClean="0"/>
              <a:t>and to become </a:t>
            </a:r>
            <a:r>
              <a:rPr lang="en-US" sz="1600" dirty="0"/>
              <a:t>a mitochondrion</a:t>
            </a:r>
            <a:r>
              <a:rPr lang="en-US" sz="1600" dirty="0" smtClean="0"/>
              <a:t>.</a:t>
            </a:r>
            <a:endParaRPr lang="en-US" sz="1600" dirty="0"/>
          </a:p>
        </p:txBody>
      </p:sp>
      <p:sp>
        <p:nvSpPr>
          <p:cNvPr id="8" name="Rectangle 7"/>
          <p:cNvSpPr/>
          <p:nvPr/>
        </p:nvSpPr>
        <p:spPr>
          <a:xfrm>
            <a:off x="4654582" y="3636914"/>
            <a:ext cx="4073851" cy="830997"/>
          </a:xfrm>
          <a:prstGeom prst="rect">
            <a:avLst/>
          </a:prstGeom>
          <a:solidFill>
            <a:srgbClr val="FFFF00"/>
          </a:solidFill>
          <a:ln>
            <a:solidFill>
              <a:srgbClr val="008000"/>
            </a:solidFill>
          </a:ln>
        </p:spPr>
        <p:txBody>
          <a:bodyPr wrap="square">
            <a:spAutoFit/>
          </a:bodyPr>
          <a:lstStyle/>
          <a:p>
            <a:r>
              <a:rPr lang="en-US" sz="1600" i="1" dirty="0" smtClean="0"/>
              <a:t>The development of chloroplasts would be a very similar process except the benefit to the cell would be glucose/starch instead of ATP</a:t>
            </a:r>
            <a:endParaRPr lang="en-US" sz="1600"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t>
            </a:r>
            <a:r>
              <a:rPr lang="en-US" dirty="0"/>
              <a:t>origin of eukaryotic cells can be explained by the endosymbiotic theory</a:t>
            </a:r>
            <a:r>
              <a:rPr lang="en-US" dirty="0" smtClean="0"/>
              <a:t>.</a:t>
            </a:r>
            <a:endParaRPr lang="en-US" dirty="0"/>
          </a:p>
        </p:txBody>
      </p:sp>
      <p:sp>
        <p:nvSpPr>
          <p:cNvPr id="3" name="Rectangle 2"/>
          <p:cNvSpPr/>
          <p:nvPr/>
        </p:nvSpPr>
        <p:spPr>
          <a:xfrm>
            <a:off x="154547" y="1285921"/>
            <a:ext cx="8873544" cy="4862870"/>
          </a:xfrm>
          <a:prstGeom prst="rect">
            <a:avLst/>
          </a:prstGeom>
        </p:spPr>
        <p:txBody>
          <a:bodyPr wrap="square">
            <a:spAutoFit/>
          </a:bodyPr>
          <a:lstStyle/>
          <a:p>
            <a:r>
              <a:rPr lang="en-US" sz="2800" b="1" dirty="0"/>
              <a:t>Evidence for Endosymbiosis</a:t>
            </a:r>
          </a:p>
          <a:p>
            <a:endParaRPr lang="en-US" dirty="0"/>
          </a:p>
          <a:p>
            <a:r>
              <a:rPr lang="en-US" sz="2400" dirty="0"/>
              <a:t>Mitochondria and chloroplasts are both organelles suggested to have arisen via endosymbiosis</a:t>
            </a:r>
          </a:p>
          <a:p>
            <a:endParaRPr lang="en-US" sz="2400" dirty="0"/>
          </a:p>
          <a:p>
            <a:r>
              <a:rPr lang="en-US" sz="2400" dirty="0"/>
              <a:t>Evidence that supports the extracellular origins of these organelles can be seen by looking at certain key features:</a:t>
            </a:r>
          </a:p>
          <a:p>
            <a:endParaRPr lang="en-US" dirty="0"/>
          </a:p>
          <a:p>
            <a:r>
              <a:rPr lang="en-US" dirty="0"/>
              <a:t>Membranes (double membrane bound)</a:t>
            </a:r>
          </a:p>
          <a:p>
            <a:r>
              <a:rPr lang="en-US" dirty="0"/>
              <a:t>Antibiotics (susceptibility)</a:t>
            </a:r>
          </a:p>
          <a:p>
            <a:r>
              <a:rPr lang="en-US" dirty="0"/>
              <a:t>Division (mode of replication)</a:t>
            </a:r>
          </a:p>
          <a:p>
            <a:r>
              <a:rPr lang="en-US" dirty="0"/>
              <a:t>DNA (presence and structural composition)</a:t>
            </a:r>
          </a:p>
          <a:p>
            <a:r>
              <a:rPr lang="en-US" dirty="0"/>
              <a:t>Ribosomes (size)</a:t>
            </a:r>
          </a:p>
          <a:p>
            <a:endParaRPr lang="en-US" dirty="0"/>
          </a:p>
          <a:p>
            <a:r>
              <a:rPr lang="en-US" sz="2000" dirty="0" smtClean="0"/>
              <a:t>								</a:t>
            </a:r>
            <a:r>
              <a:rPr lang="en-US" sz="2000" dirty="0" err="1" smtClean="0"/>
              <a:t>Mnmemonic</a:t>
            </a:r>
            <a:r>
              <a:rPr lang="en-US" sz="2000" dirty="0"/>
              <a:t>:  MAD DR  (mad doctor)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t>
            </a:r>
            <a:r>
              <a:rPr lang="en-US" dirty="0"/>
              <a:t>origin of eukaryotic cells can be explained by the endosymbiotic theory</a:t>
            </a:r>
            <a:r>
              <a:rPr lang="en-US" dirty="0" smtClean="0"/>
              <a:t>.</a:t>
            </a:r>
            <a:endParaRPr lang="en-US" dirty="0"/>
          </a:p>
        </p:txBody>
      </p:sp>
      <p:pic>
        <p:nvPicPr>
          <p:cNvPr id="4" name="Picture 3"/>
          <p:cNvPicPr>
            <a:picLocks noChangeAspect="1"/>
          </p:cNvPicPr>
          <p:nvPr/>
        </p:nvPicPr>
        <p:blipFill>
          <a:blip r:embed="rId2"/>
          <a:stretch>
            <a:fillRect/>
          </a:stretch>
        </p:blipFill>
        <p:spPr>
          <a:xfrm>
            <a:off x="360787" y="2044900"/>
            <a:ext cx="8422426" cy="4458931"/>
          </a:xfrm>
          <a:prstGeom prst="rect">
            <a:avLst/>
          </a:prstGeom>
        </p:spPr>
      </p:pic>
      <p:sp>
        <p:nvSpPr>
          <p:cNvPr id="5" name="Rectangle 4"/>
          <p:cNvSpPr/>
          <p:nvPr/>
        </p:nvSpPr>
        <p:spPr>
          <a:xfrm>
            <a:off x="360786" y="1273166"/>
            <a:ext cx="8306695" cy="830997"/>
          </a:xfrm>
          <a:prstGeom prst="rect">
            <a:avLst/>
          </a:prstGeom>
        </p:spPr>
        <p:txBody>
          <a:bodyPr wrap="square">
            <a:spAutoFit/>
          </a:bodyPr>
          <a:lstStyle/>
          <a:p>
            <a:r>
              <a:rPr lang="en-US" sz="2400" dirty="0"/>
              <a:t>The evidence supporting the endosymbiotic  theory for mitochondria and chloroplasts</a:t>
            </a:r>
            <a:r>
              <a:rPr lang="en-US" dirty="0"/>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0" y="4762"/>
            <a:ext cx="9144000" cy="891890"/>
          </a:xfrm>
          <a:prstGeom prst="rect">
            <a:avLst/>
          </a:prstGeom>
          <a:solidFill>
            <a:srgbClr val="B9CDE5">
              <a:alpha val="78000"/>
            </a:srgbClr>
          </a:solidFill>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The </a:t>
            </a:r>
            <a:r>
              <a:rPr lang="en-US" sz="2400" dirty="0"/>
              <a:t>origin of eukaryotic cells can be explained by the </a:t>
            </a:r>
            <a:r>
              <a:rPr lang="en-US" sz="2400" dirty="0" err="1"/>
              <a:t>endosymbiotic</a:t>
            </a:r>
            <a:r>
              <a:rPr lang="en-US" sz="2400" dirty="0"/>
              <a:t> theory</a:t>
            </a:r>
            <a:r>
              <a:rPr lang="en-US" sz="2400" dirty="0" smtClean="0"/>
              <a:t>.</a:t>
            </a:r>
            <a:endParaRPr lang="en-US" sz="2400" dirty="0"/>
          </a:p>
        </p:txBody>
      </p:sp>
      <p:sp>
        <p:nvSpPr>
          <p:cNvPr id="2" name="Rectangle 1"/>
          <p:cNvSpPr/>
          <p:nvPr/>
        </p:nvSpPr>
        <p:spPr>
          <a:xfrm>
            <a:off x="3859268" y="1245753"/>
            <a:ext cx="4913607" cy="4585871"/>
          </a:xfrm>
          <a:prstGeom prst="rect">
            <a:avLst/>
          </a:prstGeom>
          <a:solidFill>
            <a:schemeClr val="bg1">
              <a:alpha val="41000"/>
            </a:schemeClr>
          </a:solidFill>
        </p:spPr>
        <p:txBody>
          <a:bodyPr wrap="square">
            <a:spAutoFit/>
          </a:bodyPr>
          <a:lstStyle/>
          <a:p>
            <a:pPr lvl="0"/>
            <a:r>
              <a:rPr lang="en-US" sz="2000" b="1" dirty="0" smtClean="0"/>
              <a:t>The </a:t>
            </a:r>
            <a:r>
              <a:rPr lang="en-US" sz="2000" b="1" dirty="0"/>
              <a:t>evidence supporting </a:t>
            </a:r>
            <a:r>
              <a:rPr lang="en-US" sz="2000" b="1" dirty="0" smtClean="0"/>
              <a:t>the </a:t>
            </a:r>
            <a:r>
              <a:rPr lang="en-US" sz="2000" b="1" dirty="0" err="1"/>
              <a:t>endosymbiotic</a:t>
            </a:r>
            <a:r>
              <a:rPr lang="en-US" sz="2000" b="1" dirty="0"/>
              <a:t> </a:t>
            </a:r>
            <a:r>
              <a:rPr lang="en-US" sz="2000" b="1" dirty="0" smtClean="0"/>
              <a:t> </a:t>
            </a:r>
            <a:r>
              <a:rPr lang="en-US" sz="2000" b="1" dirty="0"/>
              <a:t>theory for mitochondria and chloroplasts:</a:t>
            </a:r>
          </a:p>
          <a:p>
            <a:r>
              <a:rPr lang="en-US" dirty="0"/>
              <a:t> </a:t>
            </a:r>
          </a:p>
          <a:p>
            <a:pPr marL="285750" lvl="0" indent="-285750">
              <a:buFont typeface="Arial" charset="0"/>
              <a:buChar char="•"/>
            </a:pPr>
            <a:r>
              <a:rPr lang="en-US" dirty="0"/>
              <a:t>They have their own DNA (which is naked and circular)</a:t>
            </a:r>
          </a:p>
          <a:p>
            <a:pPr marL="285750" lvl="0" indent="-285750">
              <a:buFont typeface="Arial" charset="0"/>
              <a:buChar char="•"/>
            </a:pPr>
            <a:r>
              <a:rPr lang="en-US" dirty="0"/>
              <a:t>They have ribosomes that are similar to prokaryotes (70S)</a:t>
            </a:r>
          </a:p>
          <a:p>
            <a:pPr marL="285750" lvl="0" indent="-285750">
              <a:buFont typeface="Arial" charset="0"/>
              <a:buChar char="•"/>
            </a:pPr>
            <a:r>
              <a:rPr lang="en-US" dirty="0"/>
              <a:t>They have a double membrane and the inner membrane has proteins similar to prokaryotes</a:t>
            </a:r>
          </a:p>
          <a:p>
            <a:pPr marL="285750" lvl="0" indent="-285750">
              <a:buFont typeface="Arial" charset="0"/>
              <a:buChar char="•"/>
            </a:pPr>
            <a:r>
              <a:rPr lang="en-US" dirty="0"/>
              <a:t>They are roughly the same size as bacteria and are susceptible to the antibiotic chloramphenicol</a:t>
            </a:r>
          </a:p>
          <a:p>
            <a:pPr marL="285750" lvl="0" indent="-285750">
              <a:buFont typeface="Arial" charset="0"/>
              <a:buChar char="•"/>
            </a:pPr>
            <a:r>
              <a:rPr lang="en-US" dirty="0"/>
              <a:t>They transcribe their DNA and use the mRNA to synthesize some of their own proteins.</a:t>
            </a:r>
          </a:p>
          <a:p>
            <a:pPr marL="285750" indent="-285750">
              <a:buFont typeface="Arial" charset="0"/>
              <a:buChar char="•"/>
            </a:pPr>
            <a:r>
              <a:rPr lang="en-US" dirty="0"/>
              <a:t>They can only be produced by division of pre-existing mitochondria and chloroplasts. </a:t>
            </a:r>
          </a:p>
        </p:txBody>
      </p:sp>
      <p:pic>
        <p:nvPicPr>
          <p:cNvPr id="3" name="Picture 2"/>
          <p:cNvPicPr>
            <a:picLocks noChangeAspect="1"/>
          </p:cNvPicPr>
          <p:nvPr/>
        </p:nvPicPr>
        <p:blipFill>
          <a:blip r:embed="rId3"/>
          <a:stretch>
            <a:fillRect/>
          </a:stretch>
        </p:blipFill>
        <p:spPr>
          <a:xfrm>
            <a:off x="0" y="896652"/>
            <a:ext cx="3383000" cy="5961348"/>
          </a:xfrm>
          <a:prstGeom prst="rect">
            <a:avLst/>
          </a:prstGeom>
        </p:spPr>
      </p:pic>
      <p:sp>
        <p:nvSpPr>
          <p:cNvPr id="7" name="Rectangle 6"/>
          <p:cNvSpPr/>
          <p:nvPr/>
        </p:nvSpPr>
        <p:spPr>
          <a:xfrm>
            <a:off x="4572000" y="6618800"/>
            <a:ext cx="4572000" cy="246221"/>
          </a:xfrm>
          <a:prstGeom prst="rect">
            <a:avLst/>
          </a:prstGeom>
        </p:spPr>
        <p:txBody>
          <a:bodyPr>
            <a:spAutoFit/>
          </a:bodyPr>
          <a:lstStyle/>
          <a:p>
            <a:pPr algn="r"/>
            <a:r>
              <a:rPr lang="en-US" sz="1000" dirty="0">
                <a:hlinkClick r:id="rId4"/>
              </a:rPr>
              <a:t>http://</a:t>
            </a:r>
            <a:r>
              <a:rPr lang="en-US" sz="1000" dirty="0" err="1">
                <a:hlinkClick r:id="rId4"/>
              </a:rPr>
              <a:t>sites.roosevelt.edu</a:t>
            </a:r>
            <a:r>
              <a:rPr lang="en-US" sz="1000" dirty="0">
                <a:hlinkClick r:id="rId4"/>
              </a:rPr>
              <a:t>/</a:t>
            </a:r>
            <a:r>
              <a:rPr lang="en-US" sz="1000" dirty="0" err="1">
                <a:hlinkClick r:id="rId4"/>
              </a:rPr>
              <a:t>mbryson</a:t>
            </a:r>
            <a:r>
              <a:rPr lang="en-US" sz="1000" dirty="0">
                <a:hlinkClick r:id="rId4"/>
              </a:rPr>
              <a:t>/files/2011/11/</a:t>
            </a:r>
            <a:r>
              <a:rPr lang="en-US" sz="1000" dirty="0" err="1">
                <a:hlinkClick r:id="rId4"/>
              </a:rPr>
              <a:t>endosymbiosis.jpg</a:t>
            </a:r>
            <a:endParaRPr lang="en-US" sz="1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5029068" y="4237893"/>
            <a:ext cx="4028680" cy="2530604"/>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287865" y="866896"/>
            <a:ext cx="4572000" cy="707886"/>
          </a:xfrm>
          <a:prstGeom prst="rect">
            <a:avLst/>
          </a:prstGeom>
        </p:spPr>
        <p:txBody>
          <a:bodyPr wrap="square">
            <a:spAutoFit/>
          </a:bodyPr>
          <a:lstStyle/>
          <a:p>
            <a:pPr lvl="0"/>
            <a:r>
              <a:rPr lang="en-US" sz="2000" dirty="0" smtClean="0">
                <a:solidFill>
                  <a:prstClr val="black"/>
                </a:solidFill>
              </a:rPr>
              <a:t>Use the tutorials to learn about Pasteur’s experiment.</a:t>
            </a:r>
            <a:endParaRPr lang="en-US" sz="2000" dirty="0">
              <a:solidFill>
                <a:prstClr val="black"/>
              </a:solidFill>
            </a:endParaRPr>
          </a:p>
        </p:txBody>
      </p:sp>
      <p:sp>
        <p:nvSpPr>
          <p:cNvPr id="7" name="Title 1"/>
          <p:cNvSpPr txBox="1"/>
          <p:nvPr/>
        </p:nvSpPr>
        <p:spPr>
          <a:xfrm>
            <a:off x="0" y="4762"/>
            <a:ext cx="9144000" cy="742837"/>
          </a:xfrm>
          <a:prstGeom prst="rect">
            <a:avLst/>
          </a:prstGeom>
          <a:solidFill>
            <a:srgbClr val="B9CDE5">
              <a:alpha val="78000"/>
            </a:srgbClr>
          </a:solidFill>
        </p:spPr>
        <p:txBody>
          <a:bodyPr vert="horz" lIns="91440" tIns="45720" rIns="91440" bIns="45720" rtlCol="0" anchor="ctr">
            <a:normAutofit fontScale="92500" lnSpcReduction="10000"/>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 </a:t>
            </a:r>
            <a:r>
              <a:rPr lang="en-US" sz="2400" dirty="0"/>
              <a:t>Evidence from Pasteur’s experiments that spontaneous generation of cells and organisms does not now occur on Earth</a:t>
            </a:r>
            <a:r>
              <a:rPr lang="en-US" sz="2400" dirty="0" smtClean="0"/>
              <a:t>.</a:t>
            </a:r>
            <a:endParaRPr lang="en-US" sz="2400" dirty="0"/>
          </a:p>
        </p:txBody>
      </p:sp>
      <p:sp>
        <p:nvSpPr>
          <p:cNvPr id="4" name="Rectangle 3"/>
          <p:cNvSpPr/>
          <p:nvPr/>
        </p:nvSpPr>
        <p:spPr>
          <a:xfrm>
            <a:off x="235477" y="5161934"/>
            <a:ext cx="4572000" cy="246221"/>
          </a:xfrm>
          <a:prstGeom prst="rect">
            <a:avLst/>
          </a:prstGeom>
        </p:spPr>
        <p:txBody>
          <a:bodyPr>
            <a:spAutoFit/>
          </a:bodyPr>
          <a:lstStyle/>
          <a:p>
            <a:r>
              <a:rPr lang="en-GB" sz="1000" dirty="0">
                <a:hlinkClick r:id="rId3"/>
              </a:rPr>
              <a:t>https://youtu.be/Xc-hHhDID9A</a:t>
            </a:r>
            <a:endParaRPr lang="en-GB" sz="1000" dirty="0"/>
          </a:p>
        </p:txBody>
      </p:sp>
      <p:sp>
        <p:nvSpPr>
          <p:cNvPr id="11" name="Rectangle 10"/>
          <p:cNvSpPr/>
          <p:nvPr/>
        </p:nvSpPr>
        <p:spPr>
          <a:xfrm>
            <a:off x="5029068" y="4237893"/>
            <a:ext cx="3937743" cy="707886"/>
          </a:xfrm>
          <a:prstGeom prst="rect">
            <a:avLst/>
          </a:prstGeom>
        </p:spPr>
        <p:txBody>
          <a:bodyPr wrap="square">
            <a:spAutoFit/>
          </a:bodyPr>
          <a:lstStyle/>
          <a:p>
            <a:pPr lvl="0"/>
            <a:r>
              <a:rPr lang="en-US" sz="2000" dirty="0" smtClean="0">
                <a:solidFill>
                  <a:prstClr val="black"/>
                </a:solidFill>
              </a:rPr>
              <a:t>Repeat Pasteur’s experiment and see the results for yourself.</a:t>
            </a:r>
            <a:endParaRPr lang="en-US" sz="2000" dirty="0">
              <a:solidFill>
                <a:prstClr val="black"/>
              </a:solidFill>
            </a:endParaRPr>
          </a:p>
        </p:txBody>
      </p:sp>
      <p:grpSp>
        <p:nvGrpSpPr>
          <p:cNvPr id="13" name="Group 12"/>
          <p:cNvGrpSpPr/>
          <p:nvPr/>
        </p:nvGrpSpPr>
        <p:grpSpPr>
          <a:xfrm>
            <a:off x="6037344" y="4931841"/>
            <a:ext cx="2929467" cy="1768924"/>
            <a:chOff x="5512411" y="4271432"/>
            <a:chExt cx="2929467" cy="1768924"/>
          </a:xfrm>
        </p:grpSpPr>
        <p:pic>
          <p:nvPicPr>
            <p:cNvPr id="9" name="Picture 8">
              <a:hlinkClick r:id="rId4"/>
            </p:cNvPr>
            <p:cNvPicPr>
              <a:picLocks noChangeAspect="1"/>
            </p:cNvPicPr>
            <p:nvPr/>
          </p:nvPicPr>
          <p:blipFill>
            <a:blip r:embed="rId5"/>
            <a:stretch>
              <a:fillRect/>
            </a:stretch>
          </p:blipFill>
          <p:spPr>
            <a:xfrm>
              <a:off x="6180664" y="4271432"/>
              <a:ext cx="2261214" cy="1522703"/>
            </a:xfrm>
            <a:prstGeom prst="rect">
              <a:avLst/>
            </a:prstGeom>
          </p:spPr>
        </p:pic>
        <p:sp>
          <p:nvSpPr>
            <p:cNvPr id="12" name="Rectangle 11"/>
            <p:cNvSpPr/>
            <p:nvPr/>
          </p:nvSpPr>
          <p:spPr>
            <a:xfrm>
              <a:off x="5512411" y="5794135"/>
              <a:ext cx="2929467" cy="246221"/>
            </a:xfrm>
            <a:prstGeom prst="rect">
              <a:avLst/>
            </a:prstGeom>
          </p:spPr>
          <p:txBody>
            <a:bodyPr wrap="square">
              <a:spAutoFit/>
            </a:bodyPr>
            <a:lstStyle/>
            <a:p>
              <a:r>
                <a:rPr lang="en-US" sz="1000" dirty="0">
                  <a:hlinkClick r:id="rId4"/>
                </a:rPr>
                <a:t>http://</a:t>
              </a:r>
              <a:r>
                <a:rPr lang="en-US" sz="1000" dirty="0" err="1">
                  <a:hlinkClick r:id="rId4"/>
                </a:rPr>
                <a:t>biologyjunction.com</a:t>
              </a:r>
              <a:r>
                <a:rPr lang="en-US" sz="1000" dirty="0">
                  <a:hlinkClick r:id="rId4"/>
                </a:rPr>
                <a:t>/</a:t>
              </a:r>
              <a:r>
                <a:rPr lang="en-US" sz="1000" dirty="0" err="1">
                  <a:hlinkClick r:id="rId4"/>
                </a:rPr>
                <a:t>pasteur_experiment.htm</a:t>
              </a:r>
              <a:endParaRPr lang="en-US" sz="1000" dirty="0"/>
            </a:p>
          </p:txBody>
        </p:sp>
      </p:grpSp>
      <p:grpSp>
        <p:nvGrpSpPr>
          <p:cNvPr id="17" name="Group 16"/>
          <p:cNvGrpSpPr/>
          <p:nvPr/>
        </p:nvGrpSpPr>
        <p:grpSpPr>
          <a:xfrm>
            <a:off x="5029068" y="934628"/>
            <a:ext cx="3937743" cy="2499843"/>
            <a:chOff x="5029068" y="934628"/>
            <a:chExt cx="3937743" cy="2499843"/>
          </a:xfrm>
        </p:grpSpPr>
        <p:sp>
          <p:nvSpPr>
            <p:cNvPr id="14" name="Rectangle 13"/>
            <p:cNvSpPr/>
            <p:nvPr/>
          </p:nvSpPr>
          <p:spPr>
            <a:xfrm>
              <a:off x="5029068" y="3034361"/>
              <a:ext cx="3937743" cy="400110"/>
            </a:xfrm>
            <a:prstGeom prst="rect">
              <a:avLst/>
            </a:prstGeom>
          </p:spPr>
          <p:txBody>
            <a:bodyPr wrap="square">
              <a:spAutoFit/>
            </a:bodyPr>
            <a:lstStyle/>
            <a:p>
              <a:r>
                <a:rPr lang="en-US" sz="1000" dirty="0">
                  <a:hlinkClick r:id="rId6"/>
                </a:rPr>
                <a:t>http://www.sumanasinc.com/webcontent/animations/content/</a:t>
              </a:r>
              <a:r>
                <a:rPr lang="en-US" sz="1000" dirty="0" err="1">
                  <a:hlinkClick r:id="rId6"/>
                </a:rPr>
                <a:t>scientificmethod.html</a:t>
              </a:r>
              <a:endParaRPr lang="en-US" sz="1000" dirty="0"/>
            </a:p>
          </p:txBody>
        </p:sp>
        <p:pic>
          <p:nvPicPr>
            <p:cNvPr id="16" name="Picture 15" descr="Screen Shot 2014-08-18 at 21.44.53.png">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29068" y="934628"/>
              <a:ext cx="3937743" cy="2099733"/>
            </a:xfrm>
            <a:prstGeom prst="rect">
              <a:avLst/>
            </a:prstGeom>
          </p:spPr>
        </p:pic>
      </p:grpSp>
      <p:pic>
        <p:nvPicPr>
          <p:cNvPr id="8" name="Picture 7">
            <a:hlinkClick r:id="rId3"/>
          </p:cNvPr>
          <p:cNvPicPr>
            <a:picLocks noChangeAspect="1"/>
          </p:cNvPicPr>
          <p:nvPr/>
        </p:nvPicPr>
        <p:blipFill>
          <a:blip r:embed="rId8"/>
          <a:stretch>
            <a:fillRect/>
          </a:stretch>
        </p:blipFill>
        <p:spPr>
          <a:xfrm>
            <a:off x="235477" y="1724069"/>
            <a:ext cx="4676775" cy="3438525"/>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Macintosh HD:Users:cdpaine:Desktop:Screen Shot 2014-08-17 at 21.23.53.pn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43470" y="801584"/>
            <a:ext cx="7920357" cy="5988683"/>
          </a:xfrm>
          <a:prstGeom prst="rect">
            <a:avLst/>
          </a:prstGeom>
          <a:noFill/>
          <a:ln>
            <a:noFill/>
          </a:ln>
        </p:spPr>
      </p:pic>
      <p:sp>
        <p:nvSpPr>
          <p:cNvPr id="7" name="Title 1"/>
          <p:cNvSpPr txBox="1"/>
          <p:nvPr/>
        </p:nvSpPr>
        <p:spPr>
          <a:xfrm>
            <a:off x="0" y="4762"/>
            <a:ext cx="9144000" cy="742837"/>
          </a:xfrm>
          <a:prstGeom prst="rect">
            <a:avLst/>
          </a:prstGeom>
          <a:solidFill>
            <a:srgbClr val="B9CDE5">
              <a:alpha val="78000"/>
            </a:srgbClr>
          </a:solidFill>
        </p:spPr>
        <p:txBody>
          <a:bodyPr vert="horz" lIns="91440" tIns="45720" rIns="91440" bIns="45720" rtlCol="0" anchor="ctr">
            <a:normAutofit fontScale="92500" lnSpcReduction="10000"/>
          </a:bodyPr>
          <a:lstStyle>
            <a:lvl1pPr algn="l" defTabSz="457200" rtl="0" eaLnBrk="1" latinLnBrk="0" hangingPunct="1">
              <a:spcBef>
                <a:spcPct val="0"/>
              </a:spcBef>
              <a:buNone/>
              <a:defRPr sz="3600" kern="1200">
                <a:solidFill>
                  <a:schemeClr val="tx1"/>
                </a:solidFill>
                <a:latin typeface="+mj-lt"/>
                <a:ea typeface="+mj-ea"/>
                <a:cs typeface="+mj-cs"/>
              </a:defRPr>
            </a:lvl1pPr>
          </a:lstStyle>
          <a:p>
            <a:pPr fontAlgn="b"/>
            <a:r>
              <a:rPr lang="en-US" sz="2400" dirty="0" smtClean="0"/>
              <a:t> </a:t>
            </a:r>
            <a:r>
              <a:rPr lang="en-US" sz="2400" dirty="0"/>
              <a:t>Evidence from Pasteur’s experiments that spontaneous generation of cells and organisms does not now occur on Earth</a:t>
            </a:r>
            <a:r>
              <a:rPr lang="en-US" sz="2400" dirty="0" smtClean="0"/>
              <a:t>.</a:t>
            </a:r>
            <a:endParaRPr lang="en-US" sz="2400" dirty="0"/>
          </a:p>
        </p:txBody>
      </p:sp>
      <p:sp>
        <p:nvSpPr>
          <p:cNvPr id="8" name="Rectangle 7"/>
          <p:cNvSpPr/>
          <p:nvPr/>
        </p:nvSpPr>
        <p:spPr>
          <a:xfrm>
            <a:off x="152401" y="2641461"/>
            <a:ext cx="4572000" cy="3970318"/>
          </a:xfrm>
          <a:prstGeom prst="rect">
            <a:avLst/>
          </a:prstGeom>
          <a:solidFill>
            <a:srgbClr val="FFFFFF">
              <a:alpha val="82000"/>
            </a:srgbClr>
          </a:solidFill>
          <a:ln>
            <a:solidFill>
              <a:srgbClr val="000000"/>
            </a:solidFill>
          </a:ln>
          <a:effectLst/>
        </p:spPr>
        <p:txBody>
          <a:bodyPr>
            <a:spAutoFit/>
          </a:bodyPr>
          <a:lstStyle/>
          <a:p>
            <a:r>
              <a:rPr lang="en-US" dirty="0" smtClean="0"/>
              <a:t>Method:</a:t>
            </a:r>
            <a:endParaRPr lang="en-US" dirty="0"/>
          </a:p>
          <a:p>
            <a:pPr marL="285750" indent="-285750">
              <a:buFont typeface="Arial" charset="0"/>
              <a:buChar char="•"/>
            </a:pPr>
            <a:r>
              <a:rPr lang="en-US" dirty="0" smtClean="0"/>
              <a:t>Two experiments were setup</a:t>
            </a:r>
            <a:endParaRPr lang="en-US" dirty="0"/>
          </a:p>
          <a:p>
            <a:pPr marL="285750" indent="-285750">
              <a:buFont typeface="Arial" charset="0"/>
              <a:buChar char="•"/>
            </a:pPr>
            <a:r>
              <a:rPr lang="en-US" dirty="0" smtClean="0"/>
              <a:t>In </a:t>
            </a:r>
            <a:r>
              <a:rPr lang="en-US" dirty="0"/>
              <a:t>both, Pasteur added nutrient broth to flasks and bent the necks of the flasks into S shapes</a:t>
            </a:r>
          </a:p>
          <a:p>
            <a:pPr marL="285750" indent="-285750">
              <a:buFont typeface="Arial" charset="0"/>
              <a:buChar char="•"/>
            </a:pPr>
            <a:r>
              <a:rPr lang="en-US" dirty="0" smtClean="0"/>
              <a:t>Each </a:t>
            </a:r>
            <a:r>
              <a:rPr lang="en-US" dirty="0"/>
              <a:t>flask was then heated to boil the broth in order than all existing microbes were killed.</a:t>
            </a:r>
          </a:p>
          <a:p>
            <a:pPr marL="285750" indent="-285750">
              <a:buFont typeface="Arial" charset="0"/>
              <a:buChar char="•"/>
            </a:pPr>
            <a:r>
              <a:rPr lang="en-US" dirty="0" smtClean="0"/>
              <a:t>After </a:t>
            </a:r>
            <a:r>
              <a:rPr lang="en-US" dirty="0"/>
              <a:t>the broth had been sterilized, Pasteur broke off the swan necks from the flasks in Experiment 1, exposing the nutrient broth within them to air from </a:t>
            </a:r>
            <a:r>
              <a:rPr lang="en-US" dirty="0" smtClean="0"/>
              <a:t>above.</a:t>
            </a:r>
          </a:p>
          <a:p>
            <a:pPr marL="285750" indent="-285750">
              <a:buFont typeface="Arial" charset="0"/>
              <a:buChar char="•"/>
            </a:pPr>
            <a:r>
              <a:rPr lang="en-US" dirty="0" smtClean="0"/>
              <a:t>The </a:t>
            </a:r>
            <a:r>
              <a:rPr lang="en-US" dirty="0"/>
              <a:t>flasks in Experiment 2 were left alone</a:t>
            </a:r>
            <a:r>
              <a:rPr lang="en-US" dirty="0" smtClean="0"/>
              <a:t>.</a:t>
            </a:r>
          </a:p>
          <a:p>
            <a:pPr marL="285750" indent="-285750">
              <a:buFont typeface="Arial" charset="0"/>
              <a:buChar char="•"/>
            </a:pPr>
            <a:endParaRPr lang="en-US" dirty="0"/>
          </a:p>
        </p:txBody>
      </p:sp>
      <p:sp>
        <p:nvSpPr>
          <p:cNvPr id="10" name="Rectangle 9"/>
          <p:cNvSpPr/>
          <p:nvPr/>
        </p:nvSpPr>
        <p:spPr>
          <a:xfrm>
            <a:off x="4948979" y="6611779"/>
            <a:ext cx="4195021" cy="246221"/>
          </a:xfrm>
          <a:prstGeom prst="rect">
            <a:avLst/>
          </a:prstGeom>
        </p:spPr>
        <p:txBody>
          <a:bodyPr wrap="square">
            <a:spAutoFit/>
          </a:bodyPr>
          <a:lstStyle/>
          <a:p>
            <a:pPr algn="r"/>
            <a:r>
              <a:rPr lang="en-US" sz="1000" dirty="0" smtClean="0">
                <a:hlinkClick r:id="rId3"/>
              </a:rPr>
              <a:t>http</a:t>
            </a:r>
            <a:r>
              <a:rPr lang="en-US" sz="1000" dirty="0">
                <a:hlinkClick r:id="rId3"/>
              </a:rPr>
              <a:t>://bcs.whfreeman.com/thelifewire/content/chp03/0302003.html</a:t>
            </a:r>
            <a:endParaRPr lang="en-US" sz="1000" dirty="0"/>
          </a:p>
        </p:txBody>
      </p:sp>
      <p:sp>
        <p:nvSpPr>
          <p:cNvPr id="15" name="TextBox 14"/>
          <p:cNvSpPr txBox="1"/>
          <p:nvPr/>
        </p:nvSpPr>
        <p:spPr>
          <a:xfrm>
            <a:off x="4948979" y="1570794"/>
            <a:ext cx="4108266" cy="1754327"/>
          </a:xfrm>
          <a:prstGeom prst="rect">
            <a:avLst/>
          </a:prstGeom>
          <a:solidFill>
            <a:srgbClr val="FFFFFF">
              <a:alpha val="82000"/>
            </a:srgbClr>
          </a:solidFill>
          <a:ln>
            <a:solidFill>
              <a:srgbClr val="000000"/>
            </a:solidFill>
          </a:ln>
          <a:effectLst/>
        </p:spPr>
        <p:txBody>
          <a:bodyPr wrap="square" rtlCol="0">
            <a:spAutoFit/>
          </a:bodyPr>
          <a:lstStyle/>
          <a:p>
            <a:r>
              <a:rPr lang="en-US" dirty="0" smtClean="0"/>
              <a:t>Results:</a:t>
            </a:r>
          </a:p>
          <a:p>
            <a:pPr marL="285750" indent="-285750">
              <a:buFont typeface="Arial" charset="0"/>
              <a:buChar char="•"/>
            </a:pPr>
            <a:r>
              <a:rPr lang="en-US" dirty="0" smtClean="0"/>
              <a:t>The broth in experiment 1 turned cloudy whilst the broth in experiment 2 remained clear.</a:t>
            </a:r>
          </a:p>
          <a:p>
            <a:pPr marL="285750" indent="-285750">
              <a:buFont typeface="Arial" charset="0"/>
              <a:buChar char="•"/>
            </a:pPr>
            <a:r>
              <a:rPr lang="en-US" dirty="0" smtClean="0"/>
              <a:t>This indicates that microbe growth only occurred in experiment 1.</a:t>
            </a:r>
            <a:endParaRPr lang="en-US" dirty="0"/>
          </a:p>
        </p:txBody>
      </p:sp>
      <p:sp>
        <p:nvSpPr>
          <p:cNvPr id="20" name="TextBox 19"/>
          <p:cNvSpPr txBox="1"/>
          <p:nvPr/>
        </p:nvSpPr>
        <p:spPr>
          <a:xfrm>
            <a:off x="6026183" y="3474703"/>
            <a:ext cx="3031062" cy="1754327"/>
          </a:xfrm>
          <a:prstGeom prst="rect">
            <a:avLst/>
          </a:prstGeom>
          <a:solidFill>
            <a:srgbClr val="FFFFFF">
              <a:alpha val="82000"/>
            </a:srgbClr>
          </a:solidFill>
          <a:ln>
            <a:solidFill>
              <a:srgbClr val="000000"/>
            </a:solidFill>
          </a:ln>
          <a:effectLst/>
        </p:spPr>
        <p:txBody>
          <a:bodyPr wrap="square" rtlCol="0">
            <a:spAutoFit/>
          </a:bodyPr>
          <a:lstStyle/>
          <a:p>
            <a:r>
              <a:rPr lang="en-US" dirty="0"/>
              <a:t>C</a:t>
            </a:r>
            <a:r>
              <a:rPr lang="en-US" dirty="0" smtClean="0"/>
              <a:t>onclusion: Pasteur rejected the hypothesis of spontaneous generation as for growth of microbes to occur a source of contamination was needed.</a:t>
            </a:r>
            <a:endParaRPr lang="en-US" dirty="0"/>
          </a:p>
        </p:txBody>
      </p:sp>
      <p:sp>
        <p:nvSpPr>
          <p:cNvPr id="21" name="Rectangle 20"/>
          <p:cNvSpPr/>
          <p:nvPr/>
        </p:nvSpPr>
        <p:spPr>
          <a:xfrm>
            <a:off x="135465" y="1570794"/>
            <a:ext cx="4572000" cy="923330"/>
          </a:xfrm>
          <a:prstGeom prst="rect">
            <a:avLst/>
          </a:prstGeom>
          <a:solidFill>
            <a:srgbClr val="FFFFFF">
              <a:alpha val="82000"/>
            </a:srgbClr>
          </a:solidFill>
          <a:ln>
            <a:solidFill>
              <a:srgbClr val="000000"/>
            </a:solidFill>
          </a:ln>
          <a:effectLst/>
        </p:spPr>
        <p:txBody>
          <a:bodyPr>
            <a:spAutoFit/>
          </a:bodyPr>
          <a:lstStyle/>
          <a:p>
            <a:r>
              <a:rPr lang="en-US" dirty="0"/>
              <a:t>Louis Pasteur designed an experiment to test whether sterile nutrient broth could spontaneously generate microbial life</a:t>
            </a:r>
            <a:r>
              <a:rPr lang="en-US" dirty="0" smtClean="0"/>
              <a:t>.</a:t>
            </a:r>
            <a:endParaRPr lang="en-US" dirty="0"/>
          </a:p>
        </p:txBody>
      </p:sp>
      <p:sp>
        <p:nvSpPr>
          <p:cNvPr id="22" name="TextBox 21"/>
          <p:cNvSpPr txBox="1"/>
          <p:nvPr/>
        </p:nvSpPr>
        <p:spPr>
          <a:xfrm>
            <a:off x="4948979" y="5455903"/>
            <a:ext cx="4108266" cy="1107996"/>
          </a:xfrm>
          <a:prstGeom prst="rect">
            <a:avLst/>
          </a:prstGeom>
          <a:solidFill>
            <a:srgbClr val="FFFF00">
              <a:alpha val="82000"/>
            </a:srgbClr>
          </a:solidFill>
          <a:ln>
            <a:solidFill>
              <a:srgbClr val="008000"/>
            </a:solidFill>
          </a:ln>
          <a:effectLst/>
        </p:spPr>
        <p:txBody>
          <a:bodyPr wrap="square" rtlCol="0">
            <a:spAutoFit/>
          </a:bodyPr>
          <a:lstStyle/>
          <a:p>
            <a:r>
              <a:rPr lang="en-US" sz="2200" i="1" dirty="0" smtClean="0"/>
              <a:t>Q – was Pasteur correct, could spontaneous generation of life </a:t>
            </a:r>
            <a:r>
              <a:rPr lang="en-US" sz="2200" b="1" i="1" dirty="0" smtClean="0"/>
              <a:t>never</a:t>
            </a:r>
            <a:r>
              <a:rPr lang="en-US" sz="2200" i="1" dirty="0" smtClean="0"/>
              <a:t> occur?</a:t>
            </a:r>
            <a:endParaRPr lang="en-US" sz="2200"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B DP Student No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IB DP Student Notes.potx</Template>
  <TotalTime>6</TotalTime>
  <Words>2298</Words>
  <Application>Microsoft Office PowerPoint</Application>
  <PresentationFormat>On-screen Show (4:3)</PresentationFormat>
  <Paragraphs>282</Paragraphs>
  <Slides>41</Slides>
  <Notes>17</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MS PGothic</vt:lpstr>
      <vt:lpstr>Arial</vt:lpstr>
      <vt:lpstr>Calibri</vt:lpstr>
      <vt:lpstr>Lucida Grande</vt:lpstr>
      <vt:lpstr>ＭＳ 明朝</vt:lpstr>
      <vt:lpstr>Times New Roman</vt:lpstr>
      <vt:lpstr>IB DP Student Notes</vt:lpstr>
      <vt:lpstr>Office Theme</vt:lpstr>
      <vt:lpstr>Origin of cells</vt:lpstr>
      <vt:lpstr> Origin of cells</vt:lpstr>
      <vt:lpstr>Understandings, Applications and Skills</vt:lpstr>
      <vt:lpstr>Pre-Biotic Evolution – Extra info</vt:lpstr>
      <vt:lpstr>Pre-Biotic Evolution – Extra info</vt:lpstr>
      <vt:lpstr>Pre-Biotic Evolution – Extra info</vt:lpstr>
      <vt:lpstr>Pre-Biotic Evolution – Extra info</vt:lpstr>
      <vt:lpstr>Pre-Biotic Evolution – Extra info</vt:lpstr>
      <vt:lpstr>Pre-Biotic Evolution – Extra info</vt:lpstr>
      <vt:lpstr>RNA Pre-Biotic Evolution</vt:lpstr>
      <vt:lpstr>RNA Pre-Biotic Evolution – Links to Topic 2</vt:lpstr>
      <vt:lpstr>Evolution of Life &amp; Oxygen – </vt:lpstr>
      <vt:lpstr>Evolution of Life &amp; Oxygen – </vt:lpstr>
      <vt:lpstr>Evolution of Life &amp; Oxygen – </vt:lpstr>
      <vt:lpstr>Kingdoms and Domains of Life – </vt:lpstr>
      <vt:lpstr> According to the cell theory, living organisms are composed of cells.</vt:lpstr>
      <vt:lpstr> Cells can only be formed by division of pre-existing cells.</vt:lpstr>
      <vt:lpstr>Cells can only be formed by division of pre-existing cells.</vt:lpstr>
      <vt:lpstr> Cells can only be formed by division of pre-existing cells.</vt:lpstr>
      <vt:lpstr> Cells can only be formed by division of pre-existing cells.</vt:lpstr>
      <vt:lpstr>1.5.U1 Cells can only be formed by division of pre-existing cells.</vt:lpstr>
      <vt:lpstr> Cells can only be formed by division of pre-existing cells.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origin of eukaryotic cells can be explained by the endosymbiotic theory.</vt:lpstr>
      <vt:lpstr>The origin of eukaryotic cells can be explained by the endosymbiotic theory.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Paine</dc:creator>
  <cp:lastModifiedBy>user</cp:lastModifiedBy>
  <cp:revision>162</cp:revision>
  <dcterms:created xsi:type="dcterms:W3CDTF">1900-01-01T00:00:00Z</dcterms:created>
  <dcterms:modified xsi:type="dcterms:W3CDTF">2024-09-20T20:21:27Z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DF0F8FFA89A56BB39A887266F380E9ED_33</vt:lpwstr>
  </property>
  <property fmtid="{D5CDD505-2E9C-101B-9397-08002B2CF9AE}" pid="3" name="KSOProductBuildVer">
    <vt:lpwstr>3081-11.33.81</vt:lpwstr>
  </property>
</Properties>
</file>