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49"/>
  </p:notesMasterIdLst>
  <p:sldIdLst>
    <p:sldId id="412" r:id="rId3"/>
    <p:sldId id="260" r:id="rId4"/>
    <p:sldId id="259" r:id="rId5"/>
    <p:sldId id="400" r:id="rId6"/>
    <p:sldId id="359" r:id="rId7"/>
    <p:sldId id="360" r:id="rId8"/>
    <p:sldId id="403" r:id="rId9"/>
    <p:sldId id="404" r:id="rId10"/>
    <p:sldId id="402" r:id="rId11"/>
    <p:sldId id="367" r:id="rId12"/>
    <p:sldId id="362" r:id="rId13"/>
    <p:sldId id="398" r:id="rId14"/>
    <p:sldId id="364" r:id="rId15"/>
    <p:sldId id="365" r:id="rId16"/>
    <p:sldId id="405" r:id="rId17"/>
    <p:sldId id="366" r:id="rId18"/>
    <p:sldId id="406" r:id="rId19"/>
    <p:sldId id="408" r:id="rId20"/>
    <p:sldId id="407" r:id="rId21"/>
    <p:sldId id="368" r:id="rId22"/>
    <p:sldId id="372" r:id="rId23"/>
    <p:sldId id="399" r:id="rId24"/>
    <p:sldId id="382" r:id="rId25"/>
    <p:sldId id="369" r:id="rId26"/>
    <p:sldId id="383" r:id="rId27"/>
    <p:sldId id="379" r:id="rId28"/>
    <p:sldId id="380" r:id="rId29"/>
    <p:sldId id="387" r:id="rId30"/>
    <p:sldId id="381" r:id="rId31"/>
    <p:sldId id="385" r:id="rId32"/>
    <p:sldId id="389" r:id="rId33"/>
    <p:sldId id="388" r:id="rId34"/>
    <p:sldId id="390" r:id="rId35"/>
    <p:sldId id="384" r:id="rId36"/>
    <p:sldId id="397" r:id="rId37"/>
    <p:sldId id="391" r:id="rId38"/>
    <p:sldId id="409" r:id="rId39"/>
    <p:sldId id="370" r:id="rId40"/>
    <p:sldId id="410" r:id="rId41"/>
    <p:sldId id="378" r:id="rId42"/>
    <p:sldId id="377" r:id="rId43"/>
    <p:sldId id="396" r:id="rId44"/>
    <p:sldId id="392" r:id="rId45"/>
    <p:sldId id="395" r:id="rId46"/>
    <p:sldId id="393" r:id="rId47"/>
    <p:sldId id="394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F53345-1A6E-7045-BD3D-5021CEFB7936}">
          <p14:sldIdLst>
            <p14:sldId id="412"/>
            <p14:sldId id="260"/>
            <p14:sldId id="259"/>
            <p14:sldId id="400"/>
            <p14:sldId id="359"/>
            <p14:sldId id="360"/>
            <p14:sldId id="403"/>
            <p14:sldId id="404"/>
            <p14:sldId id="402"/>
            <p14:sldId id="367"/>
            <p14:sldId id="362"/>
            <p14:sldId id="398"/>
            <p14:sldId id="364"/>
            <p14:sldId id="365"/>
            <p14:sldId id="405"/>
            <p14:sldId id="366"/>
            <p14:sldId id="406"/>
            <p14:sldId id="408"/>
            <p14:sldId id="407"/>
            <p14:sldId id="368"/>
            <p14:sldId id="372"/>
            <p14:sldId id="399"/>
            <p14:sldId id="382"/>
            <p14:sldId id="369"/>
            <p14:sldId id="383"/>
            <p14:sldId id="379"/>
            <p14:sldId id="380"/>
            <p14:sldId id="387"/>
            <p14:sldId id="381"/>
            <p14:sldId id="385"/>
            <p14:sldId id="389"/>
            <p14:sldId id="388"/>
            <p14:sldId id="390"/>
            <p14:sldId id="384"/>
            <p14:sldId id="397"/>
            <p14:sldId id="391"/>
            <p14:sldId id="409"/>
            <p14:sldId id="370"/>
            <p14:sldId id="410"/>
            <p14:sldId id="378"/>
            <p14:sldId id="377"/>
            <p14:sldId id="396"/>
            <p14:sldId id="392"/>
            <p14:sldId id="395"/>
            <p14:sldId id="393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20">
          <p15:clr>
            <a:srgbClr val="A4A3A4"/>
          </p15:clr>
        </p15:guide>
        <p15:guide id="2" pos="41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E14"/>
    <a:srgbClr val="800000"/>
    <a:srgbClr val="8E0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娣辫壊鏍峰紡 1 - 寮鸿皟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娴呰壊鏍峰紡 2 - 寮鸿皟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01" autoAdjust="0"/>
    <p:restoredTop sz="89126" autoAdjust="0"/>
  </p:normalViewPr>
  <p:slideViewPr>
    <p:cSldViewPr snapToGrid="0" snapToObjects="1" showGuides="1">
      <p:cViewPr varScale="1">
        <p:scale>
          <a:sx n="79" d="100"/>
          <a:sy n="79" d="100"/>
        </p:scale>
        <p:origin x="684" y="76"/>
      </p:cViewPr>
      <p:guideLst>
        <p:guide orient="horz" pos="1720"/>
        <p:guide pos="41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13807-ED68-354E-B2A7-93262C600EB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69C55-1A15-554C-B13A-F7A4EBB5AD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4B14F-8FB2-4906-98D5-10CB2614173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s://bioknowledgy.weebly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774" y="1676400"/>
            <a:ext cx="8744301" cy="122872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149387" y="5778101"/>
            <a:ext cx="3498035" cy="90024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By </a:t>
            </a:r>
            <a:r>
              <a:rPr lang="en-US" dirty="0"/>
              <a:t>Chris Paine</a:t>
            </a:r>
          </a:p>
          <a:p>
            <a:pPr>
              <a:lnSpc>
                <a:spcPct val="150000"/>
              </a:lnSpc>
            </a:pPr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</a:t>
            </a:r>
            <a:r>
              <a:rPr lang="en-US" u="sng" dirty="0" smtClean="0">
                <a:hlinkClick r:id="rId2"/>
              </a:rPr>
              <a:t>bioknowledgy.weebly.com</a:t>
            </a:r>
            <a:r>
              <a:rPr lang="en-US" u="sng" dirty="0">
                <a:hlinkClick r:id="rId2"/>
              </a:rPr>
              <a:t>/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31775" y="3159125"/>
            <a:ext cx="8744300" cy="1889125"/>
          </a:xfr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charset="0"/>
              <a:buNone/>
              <a:defRPr lang="en-US" sz="20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7764"/>
            <a:ext cx="4495800" cy="57102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7764"/>
            <a:ext cx="4495800" cy="57102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67607"/>
            <a:ext cx="4497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07368"/>
            <a:ext cx="4497388" cy="50506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67607"/>
            <a:ext cx="4498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07368"/>
            <a:ext cx="4498975" cy="50506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3017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0"/>
            <a:ext cx="5568950" cy="6858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5422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43538"/>
            <a:ext cx="91440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4435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6010276"/>
            <a:ext cx="9144000" cy="8477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9D67D8-B79C-43B7-AC1A-41DE18BECBDC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0EFC93-FF14-4828-9B55-C4D2C35385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0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7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61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20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21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4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32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90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7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27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9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1143000"/>
          </a:xfrm>
          <a:prstGeom prst="rect">
            <a:avLst/>
          </a:prstGeom>
          <a:solidFill>
            <a:srgbClr val="B9CDE5">
              <a:alpha val="78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66018"/>
            <a:ext cx="9144000" cy="5691982"/>
          </a:xfrm>
          <a:prstGeom prst="rect">
            <a:avLst/>
          </a:prstGeom>
          <a:solidFill>
            <a:srgbClr val="B9CDE5">
              <a:alpha val="78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6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edcell.med.yale.edu/systems_cell_biology_old/liver_and_pancreas/images/exocrine_pancreas_em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5/Electron_Microscope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edcell.med.yale.edu/systems_cell_biology_old/liver_and_pancreas/images/exocrine_pancreas_em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-biology.net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hyperlink" Target="http://i-biology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heppardsoftware.com/health/anatomy/cell/bacteria_cell_tutorial.htm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://www.wiley.com/college/boyer/0470003790/animations/cell_structure/cell_structure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rTwHXbsFcM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://www.tokresource.org/tok_classes/biobiobio/biomenu/metathink/required_drawings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jasondenys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youtu.be/vTzH1P3aQjg" TargetMode="External"/><Relationship Id="rId5" Type="http://schemas.openxmlformats.org/officeDocument/2006/relationships/hyperlink" Target="https://commons.wikimedia.org/wiki/File:Binary_Fission.png" TargetMode="External"/><Relationship Id="rId4" Type="http://schemas.openxmlformats.org/officeDocument/2006/relationships/hyperlink" Target="http://cronodon.com/images/Bacteria_dividing_3b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-biology.net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-biology.net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youtube.com/watch?v=9Ucs0aAcPdI&amp;feature=youtu.b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slideshare.net/jasondenys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medcell.med.yale.edu/systems_cell_biology_old/liver_and_pancreas/images/exocrine_pancreas_em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-biology.ne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kresource.org/tok_classes/biobiobio/biomenu/eukaryotic_cells/liver_cell_500.jpg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7/Micrograph_of_a_cell_nucleus.png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urses.lumenlearning.net/biology/wp-content/uploads/sites/5/2014/02/Figure_03_03_05.jpg" TargetMode="Externa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Mitochondria,_mammalian_lung_-_TEM.jpg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bguides.com/images/biology_figure_8.1.2_mitochondrion.png" TargetMode="Externa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.kochi-u.ac.jp/~tatataa/genetics/Q2013/ribosome2.jpg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Golgi_in_the_cytoplasm_of_a_macrophage_in_the_alveolus_(lung)_-_TEM.jpg" TargetMode="External"/><Relationship Id="rId2" Type="http://schemas.openxmlformats.org/officeDocument/2006/relationships/hyperlink" Target="http://commons.wikimedia.org/wiki/File:C_Golgi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C_Golgi.jpg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Golgi_in_the_cytoplasm_of_a_macrophage_in_the_alveolus_(lung)_-_TEM.jp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WGspbEtlkls/TgCUbtp7_-I/AAAAAAAAAJw/SoIp2vXzH4E/s320/Figure+2-26.bmp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middletownhighschool.wikispaces.com/file/view/ch13f20.jpg/173915407/ch13f20.jpg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medicine.utah.edu/surgery/andrology/images/P29SERIES2-4.JPG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1.asset-cache.net/gc/139809475-shows-cilia-pseudostratifed-structure-goblet-gettyimages.jpg?v=1&amp;c=IWSAsset&amp;k=2&amp;d=ut2a821i+SbReC5nXMMSneS7x9HksglF3dCo8uKSNT1EglzTjjv58OvCiQSlcyy0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crypted-tbn1.gstatic.com/images?q=tbn:ANd9GcSrrSOHTtgbp2fiBrTjBtL1sBOhi0i5z0pf4oWpQ9EdTqr_-IN9OQ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benchprep.com/blog/wp-content/uploads/2012/08/chloroplast2.jpg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iology.arizona.edu/biochemistry/problem_sets/photosynthesis_1/graphics/chloroplast.GIF" TargetMode="Externa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coursesystems.com/images/user/9341/10845583/01-03_PlantCell(L-Large).jpg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fesci.sussex.ac.uk/home/Julian_Thorpe/TEM19.htm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i-biology.net/" TargetMode="Externa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bcrc.bio.umass.edu/histology/files/images/Pseudostratified%20Columnar%20Ciliated%20Epithelium1.jpg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bcrc.bio.umass.edu/histology/files/images/Pseudostratified%20Columnar%20Ciliated%20Epithelium1.jpg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cbio.science.ru.nl/images/tem-plant-cell.jpg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cbio.science.ru.nl/images/tem-plant-cell.jpg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Cell 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6067" y="2438400"/>
            <a:ext cx="573193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PRESENTED 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Julius.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JK TUTORS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website; http://jktutors.com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 ; info@jktutors.com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70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4623"/>
            <a:ext cx="9144000" cy="8802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"/>
            <a:ext cx="4991100" cy="858648"/>
          </a:xfrm>
          <a:solidFill>
            <a:schemeClr val="accent1">
              <a:lumMod val="40000"/>
              <a:lumOff val="60000"/>
              <a:alpha val="78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Ultrastructure of cells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8800" y="1027785"/>
            <a:ext cx="5867400" cy="851815"/>
          </a:xfrm>
          <a:solidFill>
            <a:schemeClr val="accent1">
              <a:lumMod val="40000"/>
              <a:lumOff val="60000"/>
              <a:alpha val="78000"/>
            </a:schemeClr>
          </a:solidFill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Essential idea: Eukaryotes have a much more complex cell structure than prokaryotes.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5569" y="4035425"/>
            <a:ext cx="8458200" cy="666750"/>
          </a:xfrm>
          <a:solidFill>
            <a:schemeClr val="accent1">
              <a:lumMod val="40000"/>
              <a:lumOff val="60000"/>
              <a:alpha val="78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</a:rPr>
              <a:t>T</a:t>
            </a:r>
            <a:r>
              <a:rPr lang="en-US" sz="1800" dirty="0" smtClean="0">
                <a:solidFill>
                  <a:schemeClr val="tx1"/>
                </a:solidFill>
              </a:rPr>
              <a:t>he background image </a:t>
            </a:r>
            <a:r>
              <a:rPr lang="en-US" sz="1800" dirty="0">
                <a:solidFill>
                  <a:schemeClr val="tx1"/>
                </a:solidFill>
              </a:rPr>
              <a:t>above is an electron micrograph </a:t>
            </a:r>
            <a:r>
              <a:rPr lang="en-US" sz="1800" dirty="0" smtClean="0">
                <a:solidFill>
                  <a:schemeClr val="tx1"/>
                </a:solidFill>
              </a:rPr>
              <a:t>of </a:t>
            </a:r>
            <a:r>
              <a:rPr lang="en-US" sz="1800" dirty="0">
                <a:solidFill>
                  <a:schemeClr val="tx1"/>
                </a:solidFill>
              </a:rPr>
              <a:t>pancreatic exocrine </a:t>
            </a:r>
            <a:r>
              <a:rPr lang="en-US" sz="1800" dirty="0" smtClean="0">
                <a:solidFill>
                  <a:schemeClr val="tx1"/>
                </a:solidFill>
              </a:rPr>
              <a:t>cells. </a:t>
            </a:r>
            <a:r>
              <a:rPr lang="en-US" sz="1800" dirty="0">
                <a:solidFill>
                  <a:schemeClr val="tx1"/>
                </a:solidFill>
              </a:rPr>
              <a:t>It clearly shows the complex structures present in eukaryote cells.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6311901"/>
            <a:ext cx="4991100" cy="406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medcell.med.yale.edu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systems_cell_biology_old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liver_and_pancreas</a:t>
            </a:r>
            <a:r>
              <a:rPr lang="en-US" sz="1000" dirty="0">
                <a:hlinkClick r:id="rId3"/>
              </a:rPr>
              <a:t>/images/</a:t>
            </a:r>
            <a:r>
              <a:rPr lang="en-US" sz="1000" dirty="0" err="1">
                <a:hlinkClick r:id="rId3"/>
              </a:rPr>
              <a:t>exocrine_pancreas_em.jpg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69" y="1466850"/>
            <a:ext cx="2604238" cy="2189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3"/>
            <a:ext cx="6794500" cy="871773"/>
          </a:xfrm>
          <a:solidFill>
            <a:schemeClr val="accent1">
              <a:lumMod val="40000"/>
              <a:lumOff val="60000"/>
              <a:alpha val="78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Understandings, Applications and Skills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916762"/>
              </p:ext>
            </p:extLst>
          </p:nvPr>
        </p:nvGraphicFramePr>
        <p:xfrm>
          <a:off x="321932" y="1050925"/>
          <a:ext cx="8500119" cy="566362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1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434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 err="1">
                          <a:effectLst/>
                          <a:latin typeface="Arial" charset="0"/>
                          <a:cs typeface="Arial" charset="0"/>
                        </a:rPr>
                        <a:t>Statement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Arial" charset="0"/>
                          <a:cs typeface="Arial" charset="0"/>
                        </a:rPr>
                        <a:t>Guidance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Prokaryotes have a simple cell structure without compartmentalization.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Eukaryotes have a compartmentalized cell structure.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Electron microscopes have a much higher resolution than light microscopes.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Structure and function of organelles within exocrine gland cells of the pancreas and within palisade mesophyll cells of the leaf.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Prokaryotes divide by binary fission.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Drawing of the ultrastructure of prokaryotic cells based on electron micrographs.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Drawings of prokaryotic cells should show the cell wall, 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pili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and flagella, and plasma membrane enclosing cytoplasm that contains 70S ribosomes and a nucleoid with naked DNA.</a:t>
                      </a:r>
                    </a:p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Drawing of the ultrastructure of eukaryotic cells based on electron micrographs.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Drawings of eukaryotic cells should show a plasma membrane enclosing cytoplasm that contains 80S ribosomes and a nucleus, mitochondria and other membrane-bound organelles are present in the cytoplasm. Some eukaryotic cells have a cell wall.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024"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Interpretation of electron micrographs to identify organelles and deduce the function of specialized cells.</a:t>
                      </a: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8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Electron microscopes use electron beams focused by electromagnets to magnify and resolve microscopic specimens</a:t>
            </a:r>
          </a:p>
          <a:p>
            <a:endParaRPr lang="en-US" dirty="0"/>
          </a:p>
          <a:p>
            <a:r>
              <a:rPr lang="en-US" dirty="0"/>
              <a:t>Transmission electron microscopes (TEM) generate high resolution cross-sections of objects</a:t>
            </a:r>
          </a:p>
          <a:p>
            <a:r>
              <a:rPr lang="en-US" dirty="0"/>
              <a:t>Scanning electron microscopes (SEM) display enhanced depth to map the surface of objects in 3D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Electron microscopes have two key advantages when compared to light microscopes:</a:t>
            </a:r>
          </a:p>
          <a:p>
            <a:endParaRPr lang="en-US" dirty="0"/>
          </a:p>
          <a:p>
            <a:r>
              <a:rPr lang="en-US" dirty="0"/>
              <a:t>They have a much higher range of magnification (can detect smaller structures)</a:t>
            </a:r>
          </a:p>
          <a:p>
            <a:r>
              <a:rPr lang="en-US" dirty="0"/>
              <a:t>They have a much higher resolution (can provide clearer and more detailed images)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Some disadvantage of electron microscopes are that they cannot display living specimens in natural </a:t>
            </a:r>
            <a:r>
              <a:rPr lang="en-US" dirty="0" err="1"/>
              <a:t>colours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613423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Electron microscopes have a much higher resolution than light microscopes.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924" y="5733647"/>
            <a:ext cx="1544385" cy="10148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27700" y="1064550"/>
            <a:ext cx="3429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Electron microscopes have a much higher resolution than light microscopes.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46682" y="1089950"/>
            <a:ext cx="5111118" cy="278355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Light microscopes are limited in resolution by the wavelengths of visible light (400–700 nm).</a:t>
            </a:r>
          </a:p>
          <a:p>
            <a:r>
              <a:rPr lang="en-US" sz="1600" dirty="0" smtClean="0"/>
              <a:t>Electrons </a:t>
            </a:r>
            <a:r>
              <a:rPr lang="en-US" sz="1600" dirty="0"/>
              <a:t>have a much shorter </a:t>
            </a:r>
            <a:r>
              <a:rPr lang="en-US" sz="1600" dirty="0" smtClean="0"/>
              <a:t>wavelength (2 – 12 pm) therefore electron </a:t>
            </a:r>
            <a:r>
              <a:rPr lang="en-US" sz="1600" dirty="0"/>
              <a:t>microscopes have a much higher </a:t>
            </a:r>
            <a:r>
              <a:rPr lang="en-US" sz="1600" dirty="0" smtClean="0"/>
              <a:t>resolution</a:t>
            </a:r>
            <a:endParaRPr lang="en-US" sz="1600" dirty="0"/>
          </a:p>
          <a:p>
            <a:r>
              <a:rPr lang="en-US" sz="1600" dirty="0" smtClean="0"/>
              <a:t>Light microscopes are usually limited to 1000x because, due to the resolution, nothing is gained by increasing the magnification – try zooming in on an image on your laptop or phone after a certain point there is no benefit to zooming in as the image becomes pixelated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11441" y="528054"/>
            <a:ext cx="8829359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b="1" dirty="0"/>
              <a:t>Resolution </a:t>
            </a:r>
            <a:r>
              <a:rPr lang="en-US" dirty="0"/>
              <a:t>is defined as the shortest distance between two points that can be distinguished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2082" y="4239842"/>
          <a:ext cx="5397500" cy="23144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458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resolution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848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err="1" smtClean="0">
                          <a:latin typeface="Arial" charset="0"/>
                          <a:cs typeface="Arial" charset="0"/>
                        </a:rPr>
                        <a:t>Millimetres</a:t>
                      </a:r>
                      <a:endParaRPr lang="en-US" sz="1400" baseline="0" dirty="0" smtClean="0">
                        <a:latin typeface="Arial" charset="0"/>
                        <a:cs typeface="Arial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(mm)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err="1" smtClean="0">
                          <a:latin typeface="Arial" charset="0"/>
                          <a:cs typeface="Arial" charset="0"/>
                        </a:rPr>
                        <a:t>Micrometres</a:t>
                      </a:r>
                      <a:endParaRPr lang="en-US" sz="1400" baseline="0" dirty="0" smtClean="0">
                        <a:latin typeface="Arial" charset="0"/>
                        <a:cs typeface="Arial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lang="en-US" sz="1400" baseline="0" dirty="0" err="1" smtClean="0">
                          <a:latin typeface="Arial" charset="0"/>
                          <a:cs typeface="Arial" charset="0"/>
                        </a:rPr>
                        <a:t>μm</a:t>
                      </a: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err="1" smtClean="0">
                          <a:latin typeface="Arial" charset="0"/>
                          <a:cs typeface="Arial" charset="0"/>
                        </a:rPr>
                        <a:t>Nanometres</a:t>
                      </a:r>
                      <a:endParaRPr lang="en-US" sz="1400" baseline="0" dirty="0" smtClean="0">
                        <a:latin typeface="Arial" charset="0"/>
                        <a:cs typeface="Arial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(nm)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596"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Human eye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0.1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100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100,000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Light microscopes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0.0002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0.2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200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Electron microscopes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0.000001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Arial" charset="0"/>
                          <a:cs typeface="Arial" charset="0"/>
                        </a:rPr>
                        <a:t>1</a:t>
                      </a:r>
                      <a:endParaRPr lang="en-US" sz="1400" baseline="0" dirty="0">
                        <a:latin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5974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upload.wikimedia.org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wikipedia</a:t>
            </a:r>
            <a:r>
              <a:rPr lang="en-US" sz="1000" dirty="0">
                <a:hlinkClick r:id="rId3"/>
              </a:rPr>
              <a:t>/commons/c/c5/</a:t>
            </a:r>
            <a:r>
              <a:rPr lang="en-US" sz="1000" dirty="0" err="1">
                <a:hlinkClick r:id="rId3"/>
              </a:rPr>
              <a:t>Electron_Microscope.jpg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4623"/>
            <a:ext cx="9144000" cy="8802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Electron microscopes have a much higher resolution than light microscopes.</a:t>
            </a:r>
          </a:p>
        </p:txBody>
      </p:sp>
      <p:sp>
        <p:nvSpPr>
          <p:cNvPr id="8" name="Content Placeholder 2"/>
          <p:cNvSpPr txBox="1"/>
          <p:nvPr/>
        </p:nvSpPr>
        <p:spPr>
          <a:xfrm>
            <a:off x="2552700" y="1943100"/>
            <a:ext cx="6223000" cy="171450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Light microscopes allow us to see the structure of cells</a:t>
            </a:r>
          </a:p>
          <a:p>
            <a:r>
              <a:rPr lang="en-US" sz="1800" dirty="0"/>
              <a:t>Electron microscopes allow us to see the </a:t>
            </a:r>
            <a:r>
              <a:rPr lang="en-US" sz="1800" dirty="0" smtClean="0"/>
              <a:t>ultrastructure </a:t>
            </a:r>
            <a:r>
              <a:rPr lang="en-US" sz="1800" dirty="0"/>
              <a:t>of </a:t>
            </a:r>
            <a:r>
              <a:rPr lang="en-US" sz="1800" dirty="0" smtClean="0"/>
              <a:t>cells, such as these </a:t>
            </a:r>
            <a:r>
              <a:rPr lang="en-US" sz="1800" dirty="0"/>
              <a:t>pancreatic exocrine cells</a:t>
            </a:r>
          </a:p>
          <a:p>
            <a:r>
              <a:rPr lang="en-US" sz="1800" dirty="0"/>
              <a:t>Electron microscopes can see viruses (0.1μm diameter) , but light microscopes cannot</a:t>
            </a:r>
          </a:p>
        </p:txBody>
      </p:sp>
      <p:sp>
        <p:nvSpPr>
          <p:cNvPr id="4" name="Rectangle 3"/>
          <p:cNvSpPr/>
          <p:nvPr/>
        </p:nvSpPr>
        <p:spPr>
          <a:xfrm>
            <a:off x="279400" y="682030"/>
            <a:ext cx="4572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Ultrastructure</a:t>
            </a:r>
            <a:r>
              <a:rPr lang="en-US" dirty="0"/>
              <a:t> </a:t>
            </a:r>
            <a:r>
              <a:rPr lang="en-US" dirty="0" smtClean="0"/>
              <a:t>is all the structures </a:t>
            </a:r>
            <a:r>
              <a:rPr lang="en-US" dirty="0"/>
              <a:t>of a biological </a:t>
            </a:r>
            <a:r>
              <a:rPr lang="en-US" dirty="0" smtClean="0"/>
              <a:t>specimen that are at least 0.1nm in their smallest dimension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717800" y="6624935"/>
            <a:ext cx="64389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medcell.med.yale.edu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systems_cell_biology_old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liver_and_pancreas</a:t>
            </a:r>
            <a:r>
              <a:rPr lang="en-US" sz="1000" dirty="0">
                <a:hlinkClick r:id="rId3"/>
              </a:rPr>
              <a:t>/images/</a:t>
            </a:r>
            <a:r>
              <a:rPr lang="en-US" sz="1000" dirty="0" err="1">
                <a:hlinkClick r:id="rId3"/>
              </a:rPr>
              <a:t>exocrine_pancreas_em.jpg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99346"/>
            <a:ext cx="4842455" cy="6258653"/>
          </a:xfrm>
          <a:solidFill>
            <a:schemeClr val="bg1">
              <a:alpha val="78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Prokaryotes are organisms whose cells </a:t>
            </a:r>
            <a:r>
              <a:rPr lang="en-US" u="sng" dirty="0"/>
              <a:t>lack a nucleus</a:t>
            </a:r>
            <a:r>
              <a:rPr lang="en-US" dirty="0"/>
              <a:t> 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i="1" dirty="0"/>
              <a:t>'pro'</a:t>
            </a:r>
            <a:r>
              <a:rPr lang="en-US" dirty="0"/>
              <a:t> = before ; </a:t>
            </a:r>
            <a:r>
              <a:rPr lang="en-US" i="1" dirty="0"/>
              <a:t>'</a:t>
            </a:r>
            <a:r>
              <a:rPr lang="en-US" i="1" dirty="0" err="1"/>
              <a:t>karyon</a:t>
            </a:r>
            <a:r>
              <a:rPr lang="en-US" i="1" dirty="0"/>
              <a:t>'</a:t>
            </a:r>
            <a:r>
              <a:rPr lang="en-US" dirty="0"/>
              <a:t> = nucleus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belong to the kingdom </a:t>
            </a:r>
            <a:r>
              <a:rPr lang="en-US" dirty="0" err="1"/>
              <a:t>Monera</a:t>
            </a:r>
            <a:r>
              <a:rPr lang="en-US" dirty="0"/>
              <a:t> and have been further classified into two distinct domains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Archaebacteria</a:t>
            </a:r>
            <a:r>
              <a:rPr lang="en-US" dirty="0"/>
              <a:t> – found in extreme environments like high temperatures, salt concentrations or pH (i.e. extremophiles)</a:t>
            </a:r>
          </a:p>
          <a:p>
            <a:r>
              <a:rPr lang="en-US" b="1" dirty="0"/>
              <a:t>Eubacteria</a:t>
            </a:r>
            <a:r>
              <a:rPr lang="en-US" dirty="0"/>
              <a:t> – traditional bacteria including most known pathogenic forms (e.g. </a:t>
            </a:r>
            <a:r>
              <a:rPr lang="en-US" i="1" dirty="0"/>
              <a:t>E. coli</a:t>
            </a:r>
            <a:r>
              <a:rPr lang="en-US" dirty="0"/>
              <a:t>, </a:t>
            </a:r>
            <a:r>
              <a:rPr lang="en-US" i="1" dirty="0"/>
              <a:t>S. aureus</a:t>
            </a:r>
            <a:r>
              <a:rPr lang="en-US" dirty="0"/>
              <a:t>, etc.)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587665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Prokaryotes have a simple cell structure without compartmentalization.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486" y="1500869"/>
            <a:ext cx="3931813" cy="4101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909" y="5602311"/>
            <a:ext cx="1542422" cy="1012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99346"/>
            <a:ext cx="8834908" cy="6258653"/>
          </a:xfrm>
          <a:solidFill>
            <a:schemeClr val="bg1">
              <a:alpha val="78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/>
              <a:t>Prokaryotic </a:t>
            </a:r>
            <a:r>
              <a:rPr lang="en-US" b="1" u="sng" dirty="0" smtClean="0"/>
              <a:t>Features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Prokaryotic </a:t>
            </a:r>
            <a:r>
              <a:rPr lang="en-US" dirty="0"/>
              <a:t>cells will typically contain the following cellular components:</a:t>
            </a:r>
          </a:p>
          <a:p>
            <a:r>
              <a:rPr lang="en-US" i="1" dirty="0">
                <a:solidFill>
                  <a:srgbClr val="FF0000"/>
                </a:solidFill>
              </a:rPr>
              <a:t>Cytoplasm</a:t>
            </a:r>
            <a:r>
              <a:rPr lang="en-US" dirty="0"/>
              <a:t> – internal fluid component of the cell</a:t>
            </a:r>
          </a:p>
          <a:p>
            <a:r>
              <a:rPr lang="en-US" i="1" dirty="0">
                <a:solidFill>
                  <a:srgbClr val="FF0000"/>
                </a:solidFill>
              </a:rPr>
              <a:t>Nucleoid</a:t>
            </a:r>
            <a:r>
              <a:rPr lang="en-US" dirty="0"/>
              <a:t> – region of the cytoplasm where the DNA is located (DNA strand is circular and called a </a:t>
            </a:r>
            <a:r>
              <a:rPr lang="en-US" dirty="0" err="1"/>
              <a:t>genophore</a:t>
            </a:r>
            <a:r>
              <a:rPr lang="en-US" dirty="0"/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Plasmids</a:t>
            </a:r>
            <a:r>
              <a:rPr lang="en-US" dirty="0"/>
              <a:t> – autonomous circular DNA molecules that may be transferred between bacteria (horizontal gene transfer) </a:t>
            </a:r>
          </a:p>
          <a:p>
            <a:r>
              <a:rPr lang="en-US" i="1" dirty="0">
                <a:solidFill>
                  <a:srgbClr val="FF0000"/>
                </a:solidFill>
              </a:rPr>
              <a:t>Ribosomes</a:t>
            </a:r>
            <a:r>
              <a:rPr lang="en-US" dirty="0"/>
              <a:t> – complexes of RNA and protein that are responsible for polypeptide synthesis (prokaryote ribosome = 70S)</a:t>
            </a:r>
          </a:p>
          <a:p>
            <a:r>
              <a:rPr lang="en-US" i="1" dirty="0">
                <a:solidFill>
                  <a:srgbClr val="FF0000"/>
                </a:solidFill>
              </a:rPr>
              <a:t>Cell membrane</a:t>
            </a:r>
            <a:r>
              <a:rPr lang="en-US" dirty="0"/>
              <a:t> – Semi-permeable and selective barrier surrounding the cell</a:t>
            </a:r>
          </a:p>
          <a:p>
            <a:r>
              <a:rPr lang="en-US" i="1" dirty="0">
                <a:solidFill>
                  <a:srgbClr val="FF0000"/>
                </a:solidFill>
              </a:rPr>
              <a:t>Cell wall</a:t>
            </a:r>
            <a:r>
              <a:rPr lang="en-US" dirty="0">
                <a:solidFill>
                  <a:srgbClr val="FF0000"/>
                </a:solidFill>
              </a:rPr>
              <a:t> </a:t>
            </a:r>
            <a:r>
              <a:rPr lang="en-US" dirty="0"/>
              <a:t>– rigid outer covering made of peptidoglycan; maintains shape and prevents bursting (lysis)</a:t>
            </a:r>
          </a:p>
          <a:p>
            <a:r>
              <a:rPr lang="en-US" i="1" dirty="0">
                <a:solidFill>
                  <a:srgbClr val="FF0000"/>
                </a:solidFill>
              </a:rPr>
              <a:t>Slime capsule</a:t>
            </a:r>
            <a:r>
              <a:rPr lang="en-US" dirty="0"/>
              <a:t> – a thick polysaccharide layer used for protection against </a:t>
            </a:r>
            <a:r>
              <a:rPr lang="en-US" dirty="0" err="1"/>
              <a:t>dessication</a:t>
            </a:r>
            <a:r>
              <a:rPr lang="en-US" dirty="0"/>
              <a:t> (drying out) and phagocytosis</a:t>
            </a:r>
          </a:p>
          <a:p>
            <a:r>
              <a:rPr lang="en-US" i="1" dirty="0">
                <a:solidFill>
                  <a:srgbClr val="FF0000"/>
                </a:solidFill>
              </a:rPr>
              <a:t>Flagella</a:t>
            </a:r>
            <a:r>
              <a:rPr lang="en-US" dirty="0"/>
              <a:t> – Long, slender projections containing a motor protein that enables movement (singular: flagellum)</a:t>
            </a:r>
          </a:p>
          <a:p>
            <a:r>
              <a:rPr lang="en-US" i="1" dirty="0">
                <a:solidFill>
                  <a:srgbClr val="FF0000"/>
                </a:solidFill>
              </a:rPr>
              <a:t>Pili</a:t>
            </a:r>
            <a:r>
              <a:rPr lang="en-US" dirty="0"/>
              <a:t> – Hair-like extensions that enable adherence to surfaces (attachment pili) or mediate bacterial conjugation (sex pili)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587665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Prokaryotes have a simple cell structure without compartmentalization.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400" y="154546"/>
            <a:ext cx="1031290" cy="6766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10 at 19.49.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379748"/>
            <a:ext cx="8534400" cy="6383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>
                <a:latin typeface="Arial" charset="0"/>
                <a:cs typeface="Arial" charset="0"/>
              </a:rPr>
              <a:t>1</a:t>
            </a:r>
            <a:r>
              <a:rPr lang="en-US" sz="1800" dirty="0" smtClean="0">
                <a:latin typeface="Arial" charset="0"/>
                <a:cs typeface="Arial" charset="0"/>
              </a:rPr>
              <a:t>.2.U1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Prokaryotes have a simple cell structure without compartmentalization.</a:t>
            </a: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" y="6481199"/>
            <a:ext cx="1625600" cy="389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Prokaryotes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have a simple cell structure without compartmentalization.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" y="6481199"/>
            <a:ext cx="1625600" cy="389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" y="672068"/>
            <a:ext cx="589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Good web-links for learning about prokaryote ultrastructure: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66700" y="3886200"/>
            <a:ext cx="5499100" cy="2309061"/>
            <a:chOff x="304800" y="1397000"/>
            <a:chExt cx="5499100" cy="2309061"/>
          </a:xfrm>
        </p:grpSpPr>
        <p:pic>
          <p:nvPicPr>
            <p:cNvPr id="6" name="Picture 3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68300" y="1397000"/>
              <a:ext cx="3048000" cy="20419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304800" y="3459840"/>
              <a:ext cx="54991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hlinkClick r:id="rId4"/>
                </a:rPr>
                <a:t>http://</a:t>
              </a:r>
              <a:r>
                <a:rPr lang="en-US" sz="1000" dirty="0" err="1">
                  <a:hlinkClick r:id="rId4"/>
                </a:rPr>
                <a:t>www.wiley.com</a:t>
              </a:r>
              <a:r>
                <a:rPr lang="en-US" sz="1000" dirty="0">
                  <a:hlinkClick r:id="rId4"/>
                </a:rPr>
                <a:t>/college/</a:t>
              </a:r>
              <a:r>
                <a:rPr lang="en-US" sz="1000" dirty="0" err="1">
                  <a:hlinkClick r:id="rId4"/>
                </a:rPr>
                <a:t>boyer</a:t>
              </a:r>
              <a:r>
                <a:rPr lang="en-US" sz="1000" dirty="0">
                  <a:hlinkClick r:id="rId4"/>
                </a:rPr>
                <a:t>/0470003790/animations/</a:t>
              </a:r>
              <a:r>
                <a:rPr lang="en-US" sz="1000" dirty="0" err="1">
                  <a:hlinkClick r:id="rId4"/>
                </a:rPr>
                <a:t>cell_structure</a:t>
              </a:r>
              <a:r>
                <a:rPr lang="en-US" sz="1000" dirty="0">
                  <a:hlinkClick r:id="rId4"/>
                </a:rPr>
                <a:t>/</a:t>
              </a:r>
              <a:r>
                <a:rPr lang="en-US" sz="1000" dirty="0" err="1">
                  <a:hlinkClick r:id="rId4"/>
                </a:rPr>
                <a:t>cell_structure.htm</a:t>
              </a:r>
              <a:endParaRPr lang="en-US" sz="1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38106" y="1397000"/>
            <a:ext cx="4578597" cy="4068881"/>
            <a:chOff x="4558806" y="1193800"/>
            <a:chExt cx="4578597" cy="4068881"/>
          </a:xfrm>
        </p:grpSpPr>
        <p:sp>
          <p:nvSpPr>
            <p:cNvPr id="8" name="Rectangle 7"/>
            <p:cNvSpPr/>
            <p:nvPr/>
          </p:nvSpPr>
          <p:spPr>
            <a:xfrm>
              <a:off x="4558806" y="5016460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>
                  <a:hlinkClick r:id="rId6"/>
                </a:rPr>
                <a:t>http://</a:t>
              </a:r>
              <a:r>
                <a:rPr lang="en-US" sz="1000" dirty="0" err="1">
                  <a:hlinkClick r:id="rId6"/>
                </a:rPr>
                <a:t>www.sheppardsoftware.com</a:t>
              </a:r>
              <a:r>
                <a:rPr lang="en-US" sz="1000" dirty="0">
                  <a:hlinkClick r:id="rId6"/>
                </a:rPr>
                <a:t>/health/anatomy/cell/</a:t>
              </a:r>
              <a:r>
                <a:rPr lang="en-US" sz="1000" dirty="0" err="1">
                  <a:hlinkClick r:id="rId6"/>
                </a:rPr>
                <a:t>bacteria_cell_tutorial.htm</a:t>
              </a:r>
              <a:endParaRPr lang="en-US" sz="100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755903" y="1193800"/>
              <a:ext cx="4381500" cy="3828325"/>
              <a:chOff x="4762500" y="1320800"/>
              <a:chExt cx="4381500" cy="3828325"/>
            </a:xfrm>
          </p:grpSpPr>
          <p:pic>
            <p:nvPicPr>
              <p:cNvPr id="10" name="Picture 9" descr="Screen Shot 2014-08-10 at 20.17.06.png">
                <a:hlinkClick r:id="rId6"/>
              </p:cNvPr>
              <p:cNvPicPr>
                <a:picLocks noChangeAspect="1"/>
              </p:cNvPicPr>
              <p:nvPr/>
            </p:nvPicPr>
            <p:blipFill>
              <a:blip r:embed="rId7" cstate="email"/>
              <a:stretch>
                <a:fillRect/>
              </a:stretch>
            </p:blipFill>
            <p:spPr>
              <a:xfrm>
                <a:off x="4762500" y="1320800"/>
                <a:ext cx="4381500" cy="3828325"/>
              </a:xfrm>
              <a:prstGeom prst="rect">
                <a:avLst/>
              </a:prstGeom>
            </p:spPr>
          </p:pic>
          <p:pic>
            <p:nvPicPr>
              <p:cNvPr id="9" name="Picture 8" descr="Screen Shot 2014-08-10 at 20.16.55.png">
                <a:hlinkClick r:id="rId6"/>
              </p:cNvPr>
              <p:cNvPicPr>
                <a:picLocks noChangeAspect="1"/>
              </p:cNvPicPr>
              <p:nvPr/>
            </p:nvPicPr>
            <p:blipFill>
              <a:blip r:embed="rId8" cstate="email"/>
              <a:stretch>
                <a:fillRect/>
              </a:stretch>
            </p:blipFill>
            <p:spPr>
              <a:xfrm>
                <a:off x="7346703" y="1320800"/>
                <a:ext cx="1790700" cy="61985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Prokaryotes have a simple cell structure without compartmentalization.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0400" y="6581001"/>
            <a:ext cx="67818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800" dirty="0">
                <a:hlinkClick r:id="rId2"/>
              </a:rPr>
              <a:t>http://www.tokresource.org/tok_classes/biobiobio/biomenu/metathink/required_drawings/index.htm</a:t>
            </a:r>
            <a:endParaRPr lang="en-AU" sz="800" dirty="0"/>
          </a:p>
        </p:txBody>
      </p:sp>
      <p:pic>
        <p:nvPicPr>
          <p:cNvPr id="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10333"/>
            <a:ext cx="2895599" cy="204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www.tokresource.org/tok_classes/biobiobio/biomenu/metathink/required_drawings/prokaryote_5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0" y="1143000"/>
            <a:ext cx="65341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0400" y="464404"/>
            <a:ext cx="4203700" cy="707886"/>
          </a:xfrm>
          <a:prstGeom prst="rect">
            <a:avLst/>
          </a:prstGeom>
          <a:solidFill>
            <a:srgbClr val="FFFFFF"/>
          </a:solidFill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Ultrastructure of </a:t>
            </a:r>
            <a:r>
              <a:rPr lang="en-US" sz="2000" b="1" i="1" dirty="0" smtClean="0"/>
              <a:t>E. coli</a:t>
            </a:r>
            <a:r>
              <a:rPr lang="en-US" sz="2000" b="1" dirty="0" smtClean="0"/>
              <a:t> as an example of a prokaryote</a:t>
            </a:r>
            <a:endParaRPr lang="en-US" sz="2000" dirty="0"/>
          </a:p>
        </p:txBody>
      </p:sp>
      <p:pic>
        <p:nvPicPr>
          <p:cNvPr id="10" name="Picture 9">
            <a:hlinkClick r:id="rId6"/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0" y="6307708"/>
            <a:ext cx="550292" cy="5502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84900" y="553304"/>
            <a:ext cx="2844800" cy="3293209"/>
          </a:xfrm>
          <a:prstGeom prst="rect">
            <a:avLst/>
          </a:prstGeom>
          <a:solidFill>
            <a:srgbClr val="FFFFFF"/>
          </a:solidFill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i="1" dirty="0" smtClean="0"/>
              <a:t>E. Coli</a:t>
            </a:r>
            <a:r>
              <a:rPr lang="en-US" sz="1600" dirty="0" smtClean="0"/>
              <a:t> is a model organism used in research and teaching. Some strains are toxic to humans and can cause food poisoning.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/>
              <a:t>We refer to the cell parts/ultrastructure of prokaryotes rather than use the term organelle as very few structures in prokaryotes are regarded as organelles.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4684" y="0"/>
            <a:ext cx="10663404" cy="6870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1848"/>
            <a:ext cx="5334000" cy="2862323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Prokaryotes reproduce asexually using the process of </a:t>
            </a:r>
            <a:r>
              <a:rPr lang="en-US" dirty="0">
                <a:latin typeface="Calibri"/>
                <a:cs typeface="Calibri"/>
              </a:rPr>
              <a:t>b</a:t>
            </a:r>
            <a:r>
              <a:rPr lang="en-US" dirty="0" smtClean="0">
                <a:latin typeface="Calibri"/>
                <a:cs typeface="Calibri"/>
              </a:rPr>
              <a:t>inary fission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DNA is replicated semi conservatively [2.7.U1]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latin typeface="Calibri"/>
                <a:cs typeface="Calibri"/>
              </a:rPr>
              <a:t>The two DNA loops attach to the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latin typeface="Calibri"/>
                <a:cs typeface="Calibri"/>
              </a:rPr>
              <a:t>The membrane elongates and pinches off (cytokinesis) forming two separate cells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</a:t>
            </a:r>
            <a:r>
              <a:rPr lang="en-US" dirty="0">
                <a:latin typeface="Calibri"/>
                <a:cs typeface="Calibri"/>
              </a:rPr>
              <a:t>two daughter cells </a:t>
            </a:r>
            <a:r>
              <a:rPr lang="en-US" dirty="0" smtClean="0">
                <a:latin typeface="Calibri"/>
                <a:cs typeface="Calibri"/>
              </a:rPr>
              <a:t>are genetically identically (clones)</a:t>
            </a:r>
          </a:p>
          <a:p>
            <a:pPr marL="342900" indent="-342900">
              <a:buFont typeface="Arial" charset="0"/>
              <a:buChar char="•"/>
            </a:pPr>
            <a:r>
              <a:rPr lang="en-US" i="1" dirty="0" smtClean="0">
                <a:latin typeface="Calibri"/>
                <a:cs typeface="Calibri"/>
              </a:rPr>
              <a:t>Binary fission is also used by some organelles in eukaryotes [links to 1.5.U3]</a:t>
            </a:r>
            <a:endParaRPr lang="en-AU" i="1" dirty="0">
              <a:latin typeface="Calibri"/>
              <a:cs typeface="Calibri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0" y="4762"/>
            <a:ext cx="9144000" cy="414338"/>
          </a:xfrm>
          <a:prstGeom prst="rect">
            <a:avLst/>
          </a:prstGeom>
          <a:solidFill>
            <a:srgbClr val="B9CDE5">
              <a:alpha val="78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Prokaryotes divide by binary fission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0" y="662719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4"/>
              </a:rPr>
              <a:t>http://</a:t>
            </a:r>
            <a:r>
              <a:rPr lang="en-US" sz="1000" dirty="0" err="1">
                <a:hlinkClick r:id="rId4"/>
              </a:rPr>
              <a:t>cronodon.com</a:t>
            </a:r>
            <a:r>
              <a:rPr lang="en-US" sz="1000" dirty="0">
                <a:hlinkClick r:id="rId4"/>
              </a:rPr>
              <a:t>/images/Bacteria_dividing_3b.jpg</a:t>
            </a:r>
            <a:endParaRPr 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5216319" y="6403590"/>
            <a:ext cx="3962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5"/>
              </a:rPr>
              <a:t>https://</a:t>
            </a:r>
            <a:r>
              <a:rPr lang="en-US" sz="1000" dirty="0" err="1">
                <a:hlinkClick r:id="rId5"/>
              </a:rPr>
              <a:t>commons.wikimedia.org</a:t>
            </a:r>
            <a:r>
              <a:rPr lang="en-US" sz="1000" dirty="0">
                <a:hlinkClick r:id="rId5"/>
              </a:rPr>
              <a:t>/wiki/</a:t>
            </a:r>
            <a:r>
              <a:rPr lang="en-US" sz="1000" dirty="0" err="1">
                <a:hlinkClick r:id="rId5"/>
              </a:rPr>
              <a:t>File:Binary_Fission.png</a:t>
            </a:r>
            <a:endParaRPr lang="en-US" sz="10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61000" y="553481"/>
            <a:ext cx="3574295" cy="2432051"/>
            <a:chOff x="4254500" y="718581"/>
            <a:chExt cx="3574295" cy="2432051"/>
          </a:xfrm>
        </p:grpSpPr>
        <p:pic>
          <p:nvPicPr>
            <p:cNvPr id="15" name="Picture 14" descr="Screen Shot 2014-08-19 at 19.48.32.png">
              <a:hlinkClick r:id="rId6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4500" y="718581"/>
              <a:ext cx="3574295" cy="2432051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030005" y="2895600"/>
              <a:ext cx="173657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>
                  <a:hlinkClick r:id="rId6"/>
                </a:rPr>
                <a:t>http://</a:t>
              </a:r>
              <a:r>
                <a:rPr lang="en-US" sz="1000" dirty="0" err="1">
                  <a:hlinkClick r:id="rId6"/>
                </a:rPr>
                <a:t>youtu.be</a:t>
              </a:r>
              <a:r>
                <a:rPr lang="en-US" sz="1000" dirty="0">
                  <a:hlinkClick r:id="rId6"/>
                </a:rPr>
                <a:t>/vTzH1P3aQjg</a:t>
              </a:r>
              <a:endParaRPr lang="en-US" sz="1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2896" y="4378326"/>
            <a:ext cx="4575804" cy="2377611"/>
            <a:chOff x="34296" y="3506947"/>
            <a:chExt cx="4575804" cy="2377611"/>
          </a:xfrm>
        </p:grpSpPr>
        <p:sp>
          <p:nvSpPr>
            <p:cNvPr id="17" name="Rectangle 16"/>
            <p:cNvSpPr/>
            <p:nvPr/>
          </p:nvSpPr>
          <p:spPr>
            <a:xfrm>
              <a:off x="41904" y="3506947"/>
              <a:ext cx="4568196" cy="23776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296" y="3618000"/>
              <a:ext cx="4525004" cy="21776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10 at 19.58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99" y="419100"/>
            <a:ext cx="8583667" cy="64201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 smtClean="0">
                <a:latin typeface="Arial" charset="0"/>
                <a:cs typeface="Arial" charset="0"/>
              </a:rPr>
              <a:t>Drawing </a:t>
            </a:r>
            <a:r>
              <a:rPr lang="en-US" sz="1800" dirty="0">
                <a:latin typeface="Arial" charset="0"/>
                <a:cs typeface="Arial" charset="0"/>
              </a:rPr>
              <a:t>of the ultrastructure of prokaryotic cells based on electron micrographs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" y="6481199"/>
            <a:ext cx="1625600" cy="389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8-10 at 19.58.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443155"/>
            <a:ext cx="8509000" cy="63767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 smtClean="0">
                <a:latin typeface="Arial" charset="0"/>
                <a:cs typeface="Arial" charset="0"/>
              </a:rPr>
              <a:t>Drawing </a:t>
            </a:r>
            <a:r>
              <a:rPr lang="en-US" sz="1800" dirty="0">
                <a:latin typeface="Arial" charset="0"/>
                <a:cs typeface="Arial" charset="0"/>
              </a:rPr>
              <a:t>of the ultrastructure of prokaryotic cells based on electron micrographs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" y="6481199"/>
            <a:ext cx="1625600" cy="389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322460">
            <a:off x="4470401" y="901869"/>
            <a:ext cx="4254499" cy="92333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Warning:</a:t>
            </a:r>
            <a:r>
              <a:rPr lang="en-US" dirty="0" smtClean="0"/>
              <a:t> only draw and label features you can clearly see – don</a:t>
            </a:r>
            <a:r>
              <a:rPr lang="fr-FR" dirty="0" smtClean="0"/>
              <a:t>’</a:t>
            </a:r>
            <a:r>
              <a:rPr lang="en-US" dirty="0" smtClean="0"/>
              <a:t>t put structures in because you think they should be there.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711" r="31615"/>
          <a:stretch>
            <a:fillRect/>
          </a:stretch>
        </p:blipFill>
        <p:spPr>
          <a:xfrm>
            <a:off x="296214" y="865277"/>
            <a:ext cx="2871990" cy="3562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173" y="676832"/>
            <a:ext cx="5781675" cy="35623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2021" y="4239182"/>
            <a:ext cx="85589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Key Features:</a:t>
            </a:r>
          </a:p>
          <a:p>
            <a:endParaRPr lang="en-US" dirty="0"/>
          </a:p>
          <a:p>
            <a:r>
              <a:rPr lang="en-US" dirty="0"/>
              <a:t>Pili – shown as single lines</a:t>
            </a:r>
          </a:p>
          <a:p>
            <a:r>
              <a:rPr lang="en-US" dirty="0"/>
              <a:t>Flagella – shown as thicker and significantly longer lines than the pili</a:t>
            </a:r>
          </a:p>
          <a:p>
            <a:r>
              <a:rPr lang="en-US" dirty="0"/>
              <a:t>Ribosomes – labelled as 70S</a:t>
            </a:r>
          </a:p>
          <a:p>
            <a:r>
              <a:rPr lang="en-US" dirty="0"/>
              <a:t>Cell wall – labelled as being composed of peptidoglycan; thicker than cell membrane</a:t>
            </a:r>
          </a:p>
          <a:p>
            <a:r>
              <a:rPr lang="en-US" dirty="0"/>
              <a:t>Shape – appropriate for bacteria chosen (e.g. E. coli is a rod-shaped bacillus)</a:t>
            </a:r>
          </a:p>
          <a:p>
            <a:r>
              <a:rPr lang="en-US" dirty="0"/>
              <a:t>Size – appropriate dimensions (e.g. length of cell twice the width)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547" y="4519968"/>
            <a:ext cx="1542422" cy="1012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Drawing </a:t>
            </a:r>
            <a:r>
              <a:rPr lang="en-US" sz="1800" dirty="0">
                <a:latin typeface="Arial" charset="0"/>
                <a:cs typeface="Arial" charset="0"/>
              </a:rPr>
              <a:t>of the ultrastructure of prokaryotic cells based on electron micrographs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82600"/>
            <a:ext cx="7918528" cy="562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8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Eukaryotes are organisms whose cells contain a nucleus (‘</a:t>
            </a:r>
            <a:r>
              <a:rPr lang="en-US" dirty="0" err="1"/>
              <a:t>eu</a:t>
            </a:r>
            <a:r>
              <a:rPr lang="en-US" dirty="0"/>
              <a:t>’ = good / true ; ‘</a:t>
            </a:r>
            <a:r>
              <a:rPr lang="en-US" dirty="0" err="1"/>
              <a:t>karyon</a:t>
            </a:r>
            <a:r>
              <a:rPr lang="en-US" dirty="0"/>
              <a:t>’ = nucleus)</a:t>
            </a:r>
          </a:p>
          <a:p>
            <a:endParaRPr lang="en-US" dirty="0"/>
          </a:p>
          <a:p>
            <a:r>
              <a:rPr lang="en-US" dirty="0"/>
              <a:t>They have a more complex structure and are believed to have evolved from prokaryotic cells (via endosymbiosis)</a:t>
            </a:r>
          </a:p>
          <a:p>
            <a:r>
              <a:rPr lang="en-US" dirty="0" smtClean="0"/>
              <a:t>Eukaryotic </a:t>
            </a:r>
            <a:r>
              <a:rPr lang="en-US" dirty="0"/>
              <a:t>cells are </a:t>
            </a:r>
            <a:r>
              <a:rPr lang="en-US" dirty="0" smtClean="0"/>
              <a:t>compartmentalized </a:t>
            </a:r>
            <a:r>
              <a:rPr lang="en-US" dirty="0"/>
              <a:t>by membrane-bound structures (organelles) that perform specific roles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339"/>
            <a:ext cx="9144000" cy="4972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99256"/>
            <a:ext cx="4623515" cy="45696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070" y="990600"/>
            <a:ext cx="464893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017"/>
            <a:ext cx="4507606" cy="5569634"/>
          </a:xfrm>
          <a:solidFill>
            <a:schemeClr val="bg1">
              <a:alpha val="78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Eukaryotes </a:t>
            </a:r>
            <a:r>
              <a:rPr lang="en-US" dirty="0"/>
              <a:t>can be divided into four distinct kingdoms:</a:t>
            </a:r>
          </a:p>
          <a:p>
            <a:endParaRPr lang="en-US" dirty="0"/>
          </a:p>
          <a:p>
            <a:r>
              <a:rPr lang="en-US" dirty="0"/>
              <a:t>Protista – unicellular organisms; or multicellular organisms without </a:t>
            </a:r>
            <a:r>
              <a:rPr lang="en-US" dirty="0" err="1"/>
              <a:t>specialised</a:t>
            </a:r>
            <a:r>
              <a:rPr lang="en-US" dirty="0"/>
              <a:t> tissue</a:t>
            </a:r>
          </a:p>
          <a:p>
            <a:r>
              <a:rPr lang="en-US" dirty="0"/>
              <a:t>Fungi – have a cell wall made of chitin and obtain nutrition via heterotrophic absorption</a:t>
            </a:r>
          </a:p>
          <a:p>
            <a:r>
              <a:rPr lang="en-US" dirty="0"/>
              <a:t>Plantae – have a cell wall made of cellulose and obtain nutrition </a:t>
            </a:r>
            <a:r>
              <a:rPr lang="en-US" dirty="0" err="1"/>
              <a:t>autotrophically</a:t>
            </a:r>
            <a:r>
              <a:rPr lang="en-US" dirty="0"/>
              <a:t> (via photosynthesis)</a:t>
            </a:r>
          </a:p>
          <a:p>
            <a:r>
              <a:rPr lang="en-US" dirty="0"/>
              <a:t>Animalia – no cell wall and obtain nutrition via heterotrophic ingestion</a:t>
            </a:r>
          </a:p>
        </p:txBody>
      </p:sp>
      <p:sp>
        <p:nvSpPr>
          <p:cNvPr id="5" name="Oval 4"/>
          <p:cNvSpPr/>
          <p:nvPr/>
        </p:nvSpPr>
        <p:spPr>
          <a:xfrm>
            <a:off x="4572000" y="1773661"/>
            <a:ext cx="4391628" cy="25793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73661"/>
            <a:ext cx="4391628" cy="385762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4005330" y="2652642"/>
            <a:ext cx="1841678" cy="13686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657600" y="3284113"/>
            <a:ext cx="3631842" cy="418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005330" y="3284113"/>
            <a:ext cx="1300766" cy="10689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211392" y="3284113"/>
            <a:ext cx="2228045" cy="18159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72755" y="5874578"/>
            <a:ext cx="453336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Topic 4.1 = ecological roles and nutrition</a:t>
            </a:r>
          </a:p>
          <a:p>
            <a:r>
              <a:rPr lang="en-US" dirty="0" smtClean="0"/>
              <a:t>Topic 5.3 = Classification and Biodiversity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4623"/>
            <a:ext cx="9144000" cy="8802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 smtClean="0">
                <a:latin typeface="Arial" charset="0"/>
                <a:cs typeface="Arial" charset="0"/>
              </a:rPr>
              <a:t>Eukaryotes </a:t>
            </a:r>
            <a:r>
              <a:rPr lang="en-US" sz="1800" dirty="0">
                <a:latin typeface="Arial" charset="0"/>
                <a:cs typeface="Arial" charset="0"/>
              </a:rPr>
              <a:t>have a compartmentalized cell structure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60700" y="594478"/>
            <a:ext cx="5740400" cy="3785652"/>
          </a:xfrm>
          <a:prstGeom prst="rect">
            <a:avLst/>
          </a:prstGeom>
          <a:solidFill>
            <a:schemeClr val="accent1">
              <a:lumMod val="20000"/>
              <a:lumOff val="80000"/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smtClean="0"/>
              <a:t>There </a:t>
            </a:r>
            <a:r>
              <a:rPr lang="en-US" sz="2000" dirty="0"/>
              <a:t>are several advantages in being compartmentalized</a:t>
            </a:r>
            <a:r>
              <a:rPr lang="en-US" sz="2000" dirty="0" smtClean="0"/>
              <a:t>:</a:t>
            </a: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b="1" dirty="0" smtClean="0"/>
              <a:t>Efficiency of metabolism </a:t>
            </a:r>
            <a:r>
              <a:rPr lang="en-US" sz="2000" dirty="0" smtClean="0"/>
              <a:t>- enzymes </a:t>
            </a:r>
            <a:r>
              <a:rPr lang="en-US" sz="2000" dirty="0"/>
              <a:t>and </a:t>
            </a:r>
            <a:r>
              <a:rPr lang="en-US" sz="2000" dirty="0" smtClean="0"/>
              <a:t>substrates can localized and much more concentrated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b="1" dirty="0" smtClean="0"/>
              <a:t>Localized conditions </a:t>
            </a:r>
            <a:r>
              <a:rPr lang="en-US" sz="2000" dirty="0" smtClean="0"/>
              <a:t>- pH and other such factors can be kept at optimal levels. The optimal pH level for one process in one part of the cell  </a:t>
            </a: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b="1" dirty="0" smtClean="0"/>
              <a:t>Toxic / damaging substances can be isolated</a:t>
            </a:r>
            <a:r>
              <a:rPr lang="en-US" sz="2000" dirty="0" smtClean="0"/>
              <a:t>, e.g. digestive enzymes (that could digest the cell itself) are stored in lysosomes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b="1" dirty="0" smtClean="0"/>
              <a:t>Numbers and locations of organelles can be changed </a:t>
            </a:r>
            <a:r>
              <a:rPr lang="en-US" sz="2000" dirty="0" smtClean="0"/>
              <a:t>dependent on the cell’s requirements.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717800" y="6663035"/>
            <a:ext cx="64389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medcell.med.yale.edu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systems_cell_biology_old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liver_and_pancreas</a:t>
            </a:r>
            <a:r>
              <a:rPr lang="en-US" sz="1000" dirty="0">
                <a:hlinkClick r:id="rId3"/>
              </a:rPr>
              <a:t>/images/</a:t>
            </a:r>
            <a:r>
              <a:rPr lang="en-US" sz="1000" dirty="0" err="1">
                <a:hlinkClick r:id="rId3"/>
              </a:rPr>
              <a:t>exocrine_pancreas_em.jpg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7800" y="744538"/>
            <a:ext cx="87566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" y="6493899"/>
            <a:ext cx="1625600" cy="3895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0852">
            <a:off x="4433888" y="5264329"/>
            <a:ext cx="4189412" cy="461665"/>
          </a:xfrm>
          <a:prstGeom prst="rect">
            <a:avLst/>
          </a:prstGeom>
          <a:solidFill>
            <a:srgbClr val="FFFFFF"/>
          </a:solidFill>
          <a:ln>
            <a:solidFill>
              <a:srgbClr val="E46C0A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This is a good drawing, but the nucleus should show a double membrane and small pores (gaps) in the membrane.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342900"/>
            <a:ext cx="8712200" cy="6350000"/>
          </a:xfrm>
          <a:prstGeom prst="rect">
            <a:avLst/>
          </a:prstGeom>
        </p:spPr>
      </p:pic>
      <p:sp>
        <p:nvSpPr>
          <p:cNvPr id="3" name="Title 1"/>
          <p:cNvSpPr txBox="1"/>
          <p:nvPr/>
        </p:nvSpPr>
        <p:spPr>
          <a:xfrm>
            <a:off x="0" y="4762"/>
            <a:ext cx="9144000" cy="414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 smtClean="0">
                <a:latin typeface="Arial" charset="0"/>
                <a:cs typeface="Arial" charset="0"/>
              </a:rPr>
              <a:t>Eukaryotes have a compartmentalized cell structure.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0" y="876300"/>
            <a:ext cx="1079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latin typeface="Chalkboard"/>
                <a:cs typeface="Chalkboard"/>
              </a:rPr>
              <a:t>Vesicle</a:t>
            </a:r>
          </a:p>
          <a:p>
            <a:r>
              <a:rPr lang="en-US" sz="1400" i="1" dirty="0">
                <a:latin typeface="Chalkboard"/>
                <a:cs typeface="Chalkboard"/>
              </a:rPr>
              <a:t>m</a:t>
            </a:r>
            <a:r>
              <a:rPr lang="en-US" sz="1400" i="1" dirty="0" smtClean="0">
                <a:latin typeface="Chalkboard"/>
                <a:cs typeface="Chalkboard"/>
              </a:rPr>
              <a:t>embrane sac containing proteins ready for secretion </a:t>
            </a:r>
            <a:endParaRPr lang="en-US" sz="1400" i="1" dirty="0">
              <a:latin typeface="Chalkboard"/>
              <a:cs typeface="Chalkboar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066800" y="1104900"/>
            <a:ext cx="774708" cy="66040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860800" y="6611779"/>
            <a:ext cx="5283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www.tokresource.org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tok_classes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biobiobio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biomenu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eukaryotic_cells</a:t>
            </a:r>
            <a:r>
              <a:rPr lang="en-US" sz="1000" dirty="0">
                <a:hlinkClick r:id="rId3"/>
              </a:rPr>
              <a:t>/liver_cell_500.jpg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 rot="190852">
            <a:off x="4636400" y="5844799"/>
            <a:ext cx="3709480" cy="276999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This drawing is a better diagram, but lack a scale bar.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Structure and function of organelles within exocrine gland cells of the pancreas and within palisade mesophyll cells of the leaf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895350"/>
            <a:ext cx="2540000" cy="2527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02000" y="6611779"/>
            <a:ext cx="584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upload.wikimedia.org</a:t>
            </a:r>
            <a:r>
              <a:rPr lang="en-US" sz="1000" dirty="0">
                <a:hlinkClick r:id="rId3"/>
              </a:rPr>
              <a:t>/</a:t>
            </a:r>
            <a:r>
              <a:rPr lang="en-US" sz="1000" dirty="0" err="1">
                <a:hlinkClick r:id="rId3"/>
              </a:rPr>
              <a:t>wikipedia</a:t>
            </a:r>
            <a:r>
              <a:rPr lang="en-US" sz="1000" dirty="0">
                <a:hlinkClick r:id="rId3"/>
              </a:rPr>
              <a:t>/commons/5/57/</a:t>
            </a:r>
            <a:r>
              <a:rPr lang="en-US" sz="1000" dirty="0" err="1">
                <a:hlinkClick r:id="rId3"/>
              </a:rPr>
              <a:t>Micrograph_of_a_cell_nucleus.png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181600" y="3778250"/>
            <a:ext cx="3962400" cy="24332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36900" y="6365558"/>
            <a:ext cx="6007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5"/>
              </a:rPr>
              <a:t>http://</a:t>
            </a:r>
            <a:r>
              <a:rPr lang="en-US" sz="1000" dirty="0" err="1">
                <a:hlinkClick r:id="rId5"/>
              </a:rPr>
              <a:t>courses.lumenlearning.net</a:t>
            </a:r>
            <a:r>
              <a:rPr lang="en-US" sz="1000" dirty="0">
                <a:hlinkClick r:id="rId5"/>
              </a:rPr>
              <a:t>/biology/</a:t>
            </a:r>
            <a:r>
              <a:rPr lang="en-US" sz="1000" dirty="0" err="1">
                <a:hlinkClick r:id="rId5"/>
              </a:rPr>
              <a:t>wp</a:t>
            </a:r>
            <a:r>
              <a:rPr lang="en-US" sz="1000" dirty="0">
                <a:hlinkClick r:id="rId5"/>
              </a:rPr>
              <a:t>-content/uploads/sites/5/2014/02/Figure_03_03_05.jpg</a:t>
            </a:r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172498" y="802816"/>
            <a:ext cx="536470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Nucleus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/>
              <a:t>Generally spherical with a </a:t>
            </a:r>
            <a:r>
              <a:rPr lang="en-AU" sz="2000" dirty="0" smtClean="0"/>
              <a:t>double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Pores (holes) are present in the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Contains genetic information in the form of chromosomes (DNA and associated histone proteins)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Uncoiled chromosomes are referred to as chromatin – they stain a dark colour and are concentrated at the edges of the nucleus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mRNA is transcribed in the nucleus (prior to use in protein synthesis in the cytoplasm)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mRNA leaves the nucleus via the pores</a:t>
            </a:r>
            <a:br>
              <a:rPr lang="en-AU" sz="2000" dirty="0" smtClean="0"/>
            </a:br>
            <a:r>
              <a:rPr lang="en-AU" sz="2000" dirty="0" smtClean="0"/>
              <a:t>(DNA is too large to move through the pores)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0900" y="3523906"/>
            <a:ext cx="5168900" cy="34991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81400" y="6586835"/>
            <a:ext cx="5562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AU" sz="1200" dirty="0" smtClean="0">
                <a:hlinkClick r:id="rId3"/>
              </a:rPr>
              <a:t>http</a:t>
            </a:r>
            <a:r>
              <a:rPr lang="en-AU" sz="1200" dirty="0">
                <a:hlinkClick r:id="rId3"/>
              </a:rPr>
              <a:t>://commons.wikimedia.org/wiki/File:Mitochondria,_mammalian_lung_-_TEM.jpg</a:t>
            </a:r>
            <a:endParaRPr lang="en-AU" sz="1200" dirty="0"/>
          </a:p>
        </p:txBody>
      </p:sp>
      <p:pic>
        <p:nvPicPr>
          <p:cNvPr id="4" name="Picture 4" descr="File:Mitochondria, mammalian lung - TE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10200" y="863600"/>
            <a:ext cx="3534489" cy="265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200" y="3527623"/>
            <a:ext cx="29753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Mitochondria in mammalian lung cells</a:t>
            </a:r>
            <a:endParaRPr lang="en-AU" sz="1400" dirty="0"/>
          </a:p>
        </p:txBody>
      </p:sp>
      <p:sp>
        <p:nvSpPr>
          <p:cNvPr id="6" name="Rectangle 5"/>
          <p:cNvSpPr/>
          <p:nvPr/>
        </p:nvSpPr>
        <p:spPr>
          <a:xfrm>
            <a:off x="159798" y="860482"/>
            <a:ext cx="52504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/>
              <a:t>The </a:t>
            </a:r>
            <a:r>
              <a:rPr lang="en-AU" sz="2000" b="1" dirty="0" smtClean="0"/>
              <a:t>Mitochondrion </a:t>
            </a:r>
            <a:r>
              <a:rPr lang="en-AU" sz="2000" dirty="0" smtClean="0"/>
              <a:t>(pl. </a:t>
            </a:r>
            <a:r>
              <a:rPr lang="en-AU" sz="2000" b="1" dirty="0" smtClean="0"/>
              <a:t>Mitochondria</a:t>
            </a:r>
            <a:r>
              <a:rPr lang="en-AU" sz="2000" dirty="0" smtClean="0"/>
              <a:t>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Has a double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A smooth outer membrane and a folded inner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The folds are referred to as cristae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Variable in shape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Site of ATP production by aerobic respiration (if fat is </a:t>
            </a:r>
            <a:r>
              <a:rPr lang="en-AU" sz="2000" dirty="0"/>
              <a:t>used as a source of </a:t>
            </a:r>
            <a:r>
              <a:rPr lang="en-AU" sz="2000" dirty="0" smtClean="0"/>
              <a:t>energy it is digested here)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634061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5"/>
              </a:rPr>
              <a:t>http://</a:t>
            </a:r>
            <a:r>
              <a:rPr lang="en-US" sz="1000" dirty="0" err="1">
                <a:hlinkClick r:id="rId5"/>
              </a:rPr>
              <a:t>ibguides.com</a:t>
            </a:r>
            <a:r>
              <a:rPr lang="en-US" sz="1000" dirty="0">
                <a:hlinkClick r:id="rId5"/>
              </a:rPr>
              <a:t>/images/biology_figure_8.1.2_mitochondrion.png</a:t>
            </a:r>
            <a:endParaRPr lang="en-US" sz="10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2784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262275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28374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Free ribosomes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80S Ribosomes (approx. 20nm diameter)</a:t>
            </a:r>
            <a:r>
              <a:rPr lang="en-AU" sz="2000" b="1" dirty="0" smtClean="0"/>
              <a:t> </a:t>
            </a:r>
            <a:r>
              <a:rPr lang="en-AU" sz="2000" dirty="0"/>
              <a:t>-</a:t>
            </a:r>
            <a:r>
              <a:rPr lang="en-AU" sz="2000" dirty="0" smtClean="0"/>
              <a:t> </a:t>
            </a:r>
            <a:r>
              <a:rPr lang="en-AU" sz="2000" dirty="0"/>
              <a:t>larger than the ribosomes found in </a:t>
            </a:r>
            <a:r>
              <a:rPr lang="en-AU" sz="2000" dirty="0" smtClean="0"/>
              <a:t>prokaryotes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No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These </a:t>
            </a:r>
            <a:r>
              <a:rPr lang="en-AU" sz="2000" dirty="0"/>
              <a:t>appear as dark granules in the </a:t>
            </a:r>
            <a:r>
              <a:rPr lang="en-AU" sz="2000" dirty="0" smtClean="0"/>
              <a:t>cytoplasm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Synthesizes </a:t>
            </a:r>
            <a:r>
              <a:rPr lang="en-AU" sz="2000" dirty="0"/>
              <a:t>proteins </a:t>
            </a:r>
            <a:r>
              <a:rPr lang="en-AU" sz="2000" dirty="0" smtClean="0"/>
              <a:t>to function in the cytoplasm, for use within the cell, e.g. enzymes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929816"/>
            <a:ext cx="6146800" cy="3759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www.cc.kochi-u.ac.jp</a:t>
            </a:r>
            <a:r>
              <a:rPr lang="en-US" sz="1000" dirty="0">
                <a:hlinkClick r:id="rId3"/>
              </a:rPr>
              <a:t>/~</a:t>
            </a:r>
            <a:r>
              <a:rPr lang="en-US" sz="1000" dirty="0" err="1">
                <a:hlinkClick r:id="rId3"/>
              </a:rPr>
              <a:t>tatataa</a:t>
            </a:r>
            <a:r>
              <a:rPr lang="en-US" sz="1000" dirty="0">
                <a:hlinkClick r:id="rId3"/>
              </a:rPr>
              <a:t>/genetics/Q2013/ribosome2.jpg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292836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54917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/>
              <a:t>The </a:t>
            </a:r>
            <a:r>
              <a:rPr lang="en-AU" sz="2000" b="1" dirty="0" smtClean="0"/>
              <a:t>Rough Endoplasmic Reticulum </a:t>
            </a:r>
            <a:r>
              <a:rPr lang="en-AU" sz="2000" dirty="0" smtClean="0"/>
              <a:t>(</a:t>
            </a:r>
            <a:r>
              <a:rPr lang="en-AU" sz="2000" dirty="0" err="1"/>
              <a:t>rER</a:t>
            </a:r>
            <a:r>
              <a:rPr lang="en-AU" sz="2000" dirty="0"/>
              <a:t>)</a:t>
            </a:r>
            <a:endParaRPr lang="en-AU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The consists </a:t>
            </a:r>
            <a:r>
              <a:rPr lang="en-AU" sz="2000" dirty="0"/>
              <a:t>of flattened membrane sacs, called </a:t>
            </a:r>
            <a:r>
              <a:rPr lang="en-AU" sz="2000" dirty="0" smtClean="0"/>
              <a:t>cisternae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Often located near to the nucleus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80S Ribosomes are attached to the outside of the cisternae </a:t>
            </a:r>
            <a:r>
              <a:rPr lang="en-AU" sz="2000" dirty="0"/>
              <a:t>are </a:t>
            </a:r>
            <a:r>
              <a:rPr lang="en-AU" sz="2000" dirty="0" smtClean="0"/>
              <a:t>ribosomes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err="1" smtClean="0"/>
              <a:t>rER</a:t>
            </a:r>
            <a:r>
              <a:rPr lang="en-AU" sz="2000" dirty="0" smtClean="0"/>
              <a:t> synthesizes proteins which are transported, by vesicles, to the </a:t>
            </a:r>
            <a:r>
              <a:rPr lang="en-AU" sz="2000" dirty="0" err="1" smtClean="0"/>
              <a:t>golgi</a:t>
            </a:r>
            <a:r>
              <a:rPr lang="en-AU" sz="2000" dirty="0" smtClean="0"/>
              <a:t> apparatus for modification before secretion outside the cell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12551" y="5276334"/>
            <a:ext cx="233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Need a simple diagram</a:t>
            </a:r>
            <a:endParaRPr lang="en-US" u="sng" dirty="0"/>
          </a:p>
        </p:txBody>
      </p:sp>
      <p:pic>
        <p:nvPicPr>
          <p:cNvPr id="8" name="Picture 2" descr="Organelles within a liver cel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51400" y="909358"/>
            <a:ext cx="3130674" cy="35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4521200" y="1175266"/>
            <a:ext cx="1828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0865" y="4238709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Smooth Endoplasmic Reticulum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/>
              <a:t>no ribosomes present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/>
              <a:t>we are not studying this structure it this course</a:t>
            </a:r>
            <a:endParaRPr lang="en-US" sz="160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606800" y="3949700"/>
            <a:ext cx="3081338" cy="4885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9798" y="929816"/>
            <a:ext cx="54917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/>
              <a:t>The</a:t>
            </a:r>
            <a:r>
              <a:rPr lang="en-AU" sz="2000" b="1" dirty="0" smtClean="0"/>
              <a:t> </a:t>
            </a:r>
            <a:r>
              <a:rPr lang="en-AU" sz="2000" b="1" dirty="0"/>
              <a:t>Golgi </a:t>
            </a:r>
            <a:r>
              <a:rPr lang="en-AU" sz="2000" b="1" dirty="0" smtClean="0"/>
              <a:t>apparatus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/>
              <a:t>This organelle </a:t>
            </a:r>
            <a:r>
              <a:rPr lang="en-AU" sz="2000" dirty="0" smtClean="0"/>
              <a:t>also consists </a:t>
            </a:r>
            <a:r>
              <a:rPr lang="en-AU" sz="2000" dirty="0"/>
              <a:t>of flattened membrane sacs called </a:t>
            </a:r>
            <a:r>
              <a:rPr lang="en-AU" sz="2000" dirty="0" smtClean="0"/>
              <a:t>cisternae, </a:t>
            </a:r>
            <a:r>
              <a:rPr lang="en-AU" sz="2000" dirty="0"/>
              <a:t>like </a:t>
            </a:r>
            <a:r>
              <a:rPr lang="en-AU" sz="2000" dirty="0" err="1"/>
              <a:t>rER</a:t>
            </a:r>
            <a:r>
              <a:rPr lang="en-AU" sz="2000" dirty="0" smtClean="0"/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Different to </a:t>
            </a:r>
            <a:r>
              <a:rPr lang="en-AU" sz="2000" dirty="0" err="1" smtClean="0"/>
              <a:t>rER</a:t>
            </a:r>
            <a:r>
              <a:rPr lang="en-AU" sz="2000" dirty="0" smtClean="0"/>
              <a:t>: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 smtClean="0"/>
              <a:t>No attached ribosomes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 smtClean="0"/>
              <a:t>Often sited close to the plasma membrane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/>
              <a:t>T</a:t>
            </a:r>
            <a:r>
              <a:rPr lang="en-AU" sz="2000" dirty="0" smtClean="0"/>
              <a:t>he </a:t>
            </a:r>
            <a:r>
              <a:rPr lang="en-AU" sz="2000" dirty="0"/>
              <a:t>cisternae are </a:t>
            </a:r>
            <a:r>
              <a:rPr lang="en-AU" sz="2000" dirty="0" smtClean="0"/>
              <a:t>shorter and more curved that those of the </a:t>
            </a:r>
            <a:r>
              <a:rPr lang="en-AU" sz="2000" dirty="0" err="1" smtClean="0"/>
              <a:t>rER</a:t>
            </a:r>
            <a:endParaRPr lang="en-AU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The </a:t>
            </a:r>
            <a:r>
              <a:rPr lang="en-AU" sz="2000" dirty="0"/>
              <a:t>Golgi apparatus </a:t>
            </a:r>
            <a:r>
              <a:rPr lang="en-AU" sz="2000" dirty="0" smtClean="0"/>
              <a:t>processes (modifies) proteins from from </a:t>
            </a:r>
            <a:r>
              <a:rPr lang="en-AU" sz="2000" dirty="0"/>
              <a:t>the </a:t>
            </a:r>
            <a:r>
              <a:rPr lang="en-AU" sz="2000" dirty="0" err="1"/>
              <a:t>rER</a:t>
            </a:r>
            <a:r>
              <a:rPr lang="en-AU" sz="2000" dirty="0"/>
              <a:t>. </a:t>
            </a:r>
            <a:r>
              <a:rPr lang="en-AU" sz="2000" dirty="0" smtClean="0"/>
              <a:t>The proteins are then repackaged in </a:t>
            </a:r>
            <a:r>
              <a:rPr lang="en-AU" sz="2000" dirty="0"/>
              <a:t>vesicles </a:t>
            </a:r>
            <a:r>
              <a:rPr lang="en-AU" sz="2000" dirty="0" smtClean="0"/>
              <a:t>for secretion outside the cell.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1751" y="5461000"/>
            <a:ext cx="233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Need a simple diagram</a:t>
            </a:r>
            <a:endParaRPr lang="en-US" u="sng" dirty="0"/>
          </a:p>
        </p:txBody>
      </p:sp>
      <p:sp>
        <p:nvSpPr>
          <p:cNvPr id="11" name="Rectangle 10"/>
          <p:cNvSpPr/>
          <p:nvPr/>
        </p:nvSpPr>
        <p:spPr>
          <a:xfrm>
            <a:off x="1188315" y="6396335"/>
            <a:ext cx="79556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AU" sz="1200" dirty="0">
                <a:hlinkClick r:id="rId2"/>
              </a:rPr>
              <a:t>http://</a:t>
            </a:r>
            <a:r>
              <a:rPr lang="en-AU" sz="1200" dirty="0" smtClean="0">
                <a:hlinkClick r:id="rId2"/>
              </a:rPr>
              <a:t>commons.wikimedia.org/wiki/File:C_Golgi.jpg</a:t>
            </a:r>
            <a:endParaRPr lang="en-AU" sz="1200" dirty="0" smtClean="0"/>
          </a:p>
          <a:p>
            <a:pPr algn="r"/>
            <a:r>
              <a:rPr lang="en-AU" sz="1200" dirty="0" smtClean="0">
                <a:hlinkClick r:id="rId3"/>
              </a:rPr>
              <a:t>http</a:t>
            </a:r>
            <a:r>
              <a:rPr lang="en-AU" sz="1200" dirty="0">
                <a:hlinkClick r:id="rId3"/>
              </a:rPr>
              <a:t>://commons.wikimedia.org/wiki/File:Golgi_in_the_cytoplasm_of_a_macrophage_in_the_alveolus_(lung)_-_TEM.jpg</a:t>
            </a:r>
            <a:endParaRPr lang="en-US" sz="1200" dirty="0"/>
          </a:p>
        </p:txBody>
      </p:sp>
      <p:pic>
        <p:nvPicPr>
          <p:cNvPr id="14" name="Picture 2" descr="File:Golgi in the cytoplasm of a macrophage in the alveolus (lung) - TE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762672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4521200" y="1175266"/>
            <a:ext cx="3213100" cy="1783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13870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9798" y="929816"/>
            <a:ext cx="54917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Vesicles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A single </a:t>
            </a:r>
            <a:r>
              <a:rPr lang="en-AU" sz="2000" dirty="0"/>
              <a:t>membrane with fluid </a:t>
            </a:r>
            <a:r>
              <a:rPr lang="en-AU" sz="2000" dirty="0" smtClean="0"/>
              <a:t>inside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Very small in size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Used to transport materials inside of a cell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9798" y="2642272"/>
            <a:ext cx="233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Need a simple diagram</a:t>
            </a:r>
            <a:endParaRPr lang="en-US" u="sng" dirty="0"/>
          </a:p>
        </p:txBody>
      </p:sp>
      <p:pic>
        <p:nvPicPr>
          <p:cNvPr id="8" name="Picture 2" descr="File:Golgi in the cytoplasm of a macrophage in the alveolus (lung) - 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3700" y="1002603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800600" y="1714500"/>
            <a:ext cx="2159000" cy="76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88315" y="6396335"/>
            <a:ext cx="79556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AU" sz="1200" dirty="0">
                <a:hlinkClick r:id="rId3"/>
              </a:rPr>
              <a:t>http://</a:t>
            </a:r>
            <a:r>
              <a:rPr lang="en-AU" sz="1200" dirty="0" smtClean="0">
                <a:hlinkClick r:id="rId3"/>
              </a:rPr>
              <a:t>commons.wikimedia.org/wiki/File:C_Golgi.jpg</a:t>
            </a:r>
            <a:endParaRPr lang="en-AU" sz="1200" dirty="0" smtClean="0"/>
          </a:p>
          <a:p>
            <a:pPr algn="r"/>
            <a:r>
              <a:rPr lang="en-AU" sz="1200" dirty="0" smtClean="0">
                <a:hlinkClick r:id="rId4"/>
              </a:rPr>
              <a:t>http</a:t>
            </a:r>
            <a:r>
              <a:rPr lang="en-AU" sz="1200" dirty="0">
                <a:hlinkClick r:id="rId4"/>
              </a:rPr>
              <a:t>://commons.wikimedia.org/wiki/File:Golgi_in_the_cytoplasm_of_a_macrophage_in_the_alveolus_(lung)_-_TEM.jpg</a:t>
            </a:r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763"/>
            <a:ext cx="9144000" cy="2865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453254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Lysosomes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Generally </a:t>
            </a:r>
            <a:r>
              <a:rPr lang="en-AU" sz="2000" dirty="0"/>
              <a:t>spherical with a single </a:t>
            </a:r>
            <a:r>
              <a:rPr lang="en-AU" sz="2000" dirty="0" smtClean="0"/>
              <a:t>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Formed </a:t>
            </a:r>
            <a:r>
              <a:rPr lang="en-AU" sz="2000" dirty="0"/>
              <a:t>from Golgi </a:t>
            </a:r>
            <a:r>
              <a:rPr lang="en-AU" sz="2000" dirty="0" smtClean="0"/>
              <a:t>vesicles.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They </a:t>
            </a:r>
            <a:r>
              <a:rPr lang="en-AU" sz="2000" dirty="0"/>
              <a:t>contain digestive </a:t>
            </a:r>
            <a:r>
              <a:rPr lang="en-AU" sz="2000" dirty="0" smtClean="0"/>
              <a:t>enzymes for breakdown of: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 smtClean="0"/>
              <a:t>ingested food in vesicles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 smtClean="0"/>
              <a:t>unwanted/damaged organelles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000" dirty="0" smtClean="0"/>
              <a:t>The cell itself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High concentration of enzymes (a type of protein) cause this organelle to stain heavily and hence appear dark on micrographs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344" y="929816"/>
            <a:ext cx="4451655" cy="62964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63899" y="6611779"/>
            <a:ext cx="588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http://1.bp.blogspot.com/-</a:t>
            </a:r>
            <a:r>
              <a:rPr lang="en-US" sz="1000" dirty="0" err="1">
                <a:hlinkClick r:id="rId3"/>
              </a:rPr>
              <a:t>WGspbEtlkls</a:t>
            </a:r>
            <a:r>
              <a:rPr lang="en-US" sz="1000" dirty="0">
                <a:hlinkClick r:id="rId3"/>
              </a:rPr>
              <a:t>/TgCUbtp7_-I/</a:t>
            </a:r>
            <a:r>
              <a:rPr lang="en-US" sz="1000" dirty="0" err="1">
                <a:hlinkClick r:id="rId3"/>
              </a:rPr>
              <a:t>AAAAAAAAAJw</a:t>
            </a:r>
            <a:r>
              <a:rPr lang="en-US" sz="1000" dirty="0">
                <a:hlinkClick r:id="rId3"/>
              </a:rPr>
              <a:t>/SoIp2vXzH4E/s320/Figure+2-26.bmp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270367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41231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Vacuoles</a:t>
            </a:r>
            <a:endParaRPr lang="en-AU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Single </a:t>
            </a:r>
            <a:r>
              <a:rPr lang="en-AU" sz="2000" dirty="0"/>
              <a:t>membrane with fluid </a:t>
            </a:r>
            <a:r>
              <a:rPr lang="en-AU" sz="2000" dirty="0" smtClean="0"/>
              <a:t>inside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In Plant cells vacuoles are large and permanent, often occupying the majority of the cell volume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In animals vacuoles are smaller and temporary and used for various reasons, e.g. to absorb food and digest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995" y="929816"/>
            <a:ext cx="4861005" cy="39243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28900" y="6611779"/>
            <a:ext cx="6515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middletownhighschool.wikispaces.com</a:t>
            </a:r>
            <a:r>
              <a:rPr lang="en-US" sz="1000" dirty="0">
                <a:hlinkClick r:id="rId3"/>
              </a:rPr>
              <a:t>/file/view/ch13f20.jpg/173915407/ch13f20.jpg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50599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Flagellum (Flagella pl.)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Thin projection (usually singular) from the cell surface.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Contain microtubules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Used to move the cell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863600"/>
            <a:ext cx="3810000" cy="5130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medicine.utah.edu</a:t>
            </a:r>
            <a:r>
              <a:rPr lang="en-US" sz="1000" dirty="0">
                <a:hlinkClick r:id="rId3"/>
              </a:rPr>
              <a:t>/surgery/</a:t>
            </a:r>
            <a:r>
              <a:rPr lang="en-US" sz="1000" dirty="0" err="1">
                <a:hlinkClick r:id="rId3"/>
              </a:rPr>
              <a:t>andrology</a:t>
            </a:r>
            <a:r>
              <a:rPr lang="en-US" sz="1000" dirty="0">
                <a:hlinkClick r:id="rId3"/>
              </a:rPr>
              <a:t>/images/P29SERIES2-4.JPG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 rot="1340780">
            <a:off x="6803460" y="840916"/>
            <a:ext cx="22556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ANIMALS ONLY*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59798" y="5994400"/>
            <a:ext cx="482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*Mature plant cells do not possess </a:t>
            </a:r>
            <a:r>
              <a:rPr lang="en-US" sz="1200" dirty="0"/>
              <a:t>possess cilia and </a:t>
            </a:r>
            <a:r>
              <a:rPr lang="en-US" sz="1200" dirty="0" smtClean="0"/>
              <a:t>flagella, but some plant gametes are motile and do have them. This is not a common occurrence and you would not be expected to know about this.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54917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Cilia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Thin projections from the cell surface.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Contain microtubules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Used to either move the cell or to move the fluids next to the cell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929816"/>
            <a:ext cx="6680200" cy="414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01600" y="6449992"/>
            <a:ext cx="924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http://cache1.asset-cache.net/</a:t>
            </a:r>
            <a:r>
              <a:rPr lang="en-US" sz="1000" dirty="0" err="1">
                <a:hlinkClick r:id="rId3"/>
              </a:rPr>
              <a:t>gc</a:t>
            </a:r>
            <a:r>
              <a:rPr lang="en-US" sz="1000" dirty="0">
                <a:hlinkClick r:id="rId3"/>
              </a:rPr>
              <a:t>/139809475-shows-cilia-pseudostratifed-structure-goblet-gettyimages.jpg?v=1&amp;c=</a:t>
            </a:r>
            <a:r>
              <a:rPr lang="en-US" sz="1000" dirty="0" err="1">
                <a:hlinkClick r:id="rId3"/>
              </a:rPr>
              <a:t>IWSAsset&amp;k</a:t>
            </a:r>
            <a:r>
              <a:rPr lang="en-US" sz="1000" dirty="0">
                <a:hlinkClick r:id="rId3"/>
              </a:rPr>
              <a:t>=2&amp;d=ut2a821i%2BSbReC5nXMMSneS7x9HksglF3dCo8uKSNT1EglzTjjv58OvCiQSlcyy0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 rot="1340780">
            <a:off x="6803460" y="840916"/>
            <a:ext cx="22556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ANIMALS ONLY*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9798" y="5803661"/>
            <a:ext cx="482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*Mature plant cells do not possess </a:t>
            </a:r>
            <a:r>
              <a:rPr lang="en-US" sz="1200" dirty="0"/>
              <a:t>possess cilia and </a:t>
            </a:r>
            <a:r>
              <a:rPr lang="en-US" sz="1200" dirty="0" smtClean="0"/>
              <a:t>flagella, but some plant gametes are motile and do have them. This is not a common occurrence and you would not be expected to know about this.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549170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Microtubules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Small </a:t>
            </a:r>
            <a:r>
              <a:rPr lang="en-AU" sz="2000" dirty="0"/>
              <a:t>cylindrical fibres called </a:t>
            </a:r>
            <a:r>
              <a:rPr lang="en-AU" sz="2000" dirty="0" smtClean="0"/>
              <a:t>microtubules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Have a variety of functions, e.g. part of the structure of flagella and they play a role in cell division</a:t>
            </a:r>
          </a:p>
          <a:p>
            <a:endParaRPr lang="en-AU" sz="2000" dirty="0"/>
          </a:p>
          <a:p>
            <a:r>
              <a:rPr lang="en-AU" sz="2000" b="1" dirty="0" smtClean="0"/>
              <a:t>Centrioles</a:t>
            </a:r>
            <a:endParaRPr lang="en-AU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AU" sz="2000" dirty="0"/>
              <a:t>C</a:t>
            </a:r>
            <a:r>
              <a:rPr lang="en-AU" sz="2000" dirty="0" smtClean="0"/>
              <a:t>onsist </a:t>
            </a:r>
            <a:r>
              <a:rPr lang="en-AU" sz="2000" dirty="0"/>
              <a:t>of two groups of nine triple </a:t>
            </a:r>
            <a:r>
              <a:rPr lang="en-AU" sz="2000" dirty="0" smtClean="0"/>
              <a:t>microtubules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000" dirty="0" smtClean="0"/>
              <a:t>Are mainly found in animal cells, not present in vascular plants or fungi.</a:t>
            </a:r>
            <a:endParaRPr lang="en-AU" sz="2000" dirty="0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00" y="929816"/>
            <a:ext cx="3187700" cy="2552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45798" y="6611779"/>
            <a:ext cx="66982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https://encrypted-tbn1.gstatic.com/</a:t>
            </a:r>
            <a:r>
              <a:rPr lang="en-US" sz="1000" dirty="0" err="1">
                <a:hlinkClick r:id="rId3"/>
              </a:rPr>
              <a:t>images?q</a:t>
            </a:r>
            <a:r>
              <a:rPr lang="en-US" sz="1000" dirty="0">
                <a:hlinkClick r:id="rId3"/>
              </a:rPr>
              <a:t>=tbn:ANd9GcSrrSOHTtgbp2fiBrTjBtL1sBOhi0i5z0pf4oWpQ9EdTqr_-IN9OQ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798" y="929816"/>
            <a:ext cx="549170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Chloroplast</a:t>
            </a:r>
          </a:p>
          <a:p>
            <a:pPr marL="342900" indent="-342900">
              <a:buFont typeface="Arial" charset="0"/>
              <a:buChar char="•"/>
            </a:pPr>
            <a:r>
              <a:rPr lang="en-AU" b="1" dirty="0" smtClean="0"/>
              <a:t>Many, but not all, plant cells </a:t>
            </a:r>
            <a:r>
              <a:rPr lang="en-AU" dirty="0" smtClean="0"/>
              <a:t>contain chloroplasts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A </a:t>
            </a:r>
            <a:r>
              <a:rPr lang="en-AU" dirty="0"/>
              <a:t>double membrane surrounds the </a:t>
            </a:r>
            <a:r>
              <a:rPr lang="en-AU" dirty="0" smtClean="0"/>
              <a:t>chloroplast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Inside </a:t>
            </a:r>
            <a:r>
              <a:rPr lang="en-AU" dirty="0"/>
              <a:t>are stacks of </a:t>
            </a:r>
            <a:r>
              <a:rPr lang="en-AU" dirty="0" smtClean="0"/>
              <a:t>thylakoids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Each thylakoid is a disc composed of a flattened membrane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The </a:t>
            </a:r>
            <a:r>
              <a:rPr lang="en-AU" dirty="0"/>
              <a:t>shape of chloroplasts is variable but is usually </a:t>
            </a:r>
            <a:r>
              <a:rPr lang="en-AU" dirty="0" smtClean="0"/>
              <a:t>ovoid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The site of photosynthesis and hence where glucose is produced.</a:t>
            </a:r>
          </a:p>
          <a:p>
            <a:pPr marL="342900" indent="-342900">
              <a:buFont typeface="Arial" charset="0"/>
              <a:buChar char="•"/>
            </a:pPr>
            <a:r>
              <a:rPr lang="en-AU" dirty="0" smtClean="0"/>
              <a:t>Starch grains maybe present if photosynthesis is happening quickly</a:t>
            </a:r>
          </a:p>
        </p:txBody>
      </p:sp>
      <p:sp>
        <p:nvSpPr>
          <p:cNvPr id="3" name="TextBox 2"/>
          <p:cNvSpPr txBox="1"/>
          <p:nvPr/>
        </p:nvSpPr>
        <p:spPr>
          <a:xfrm rot="1340780">
            <a:off x="7162800" y="917116"/>
            <a:ext cx="1892615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PLANTS ONLY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862" y="4454987"/>
            <a:ext cx="4021138" cy="215679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0" y="638649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https://</a:t>
            </a:r>
            <a:r>
              <a:rPr lang="en-US" sz="1000" dirty="0" err="1">
                <a:hlinkClick r:id="rId3"/>
              </a:rPr>
              <a:t>benchprep.com</a:t>
            </a:r>
            <a:r>
              <a:rPr lang="en-US" sz="1000" dirty="0">
                <a:hlinkClick r:id="rId3"/>
              </a:rPr>
              <a:t>/blog/</a:t>
            </a:r>
            <a:r>
              <a:rPr lang="en-US" sz="1000" dirty="0" err="1">
                <a:hlinkClick r:id="rId3"/>
              </a:rPr>
              <a:t>wp</a:t>
            </a:r>
            <a:r>
              <a:rPr lang="en-US" sz="1000" dirty="0">
                <a:hlinkClick r:id="rId3"/>
              </a:rPr>
              <a:t>-content/uploads/2012/08/chloroplast2.jpg</a:t>
            </a:r>
            <a:endParaRPr lang="en-US" sz="1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314" y="2146300"/>
            <a:ext cx="3048000" cy="2667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78200" y="6632714"/>
            <a:ext cx="5765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5"/>
              </a:rPr>
              <a:t>http://</a:t>
            </a:r>
            <a:r>
              <a:rPr lang="en-US" sz="1000" dirty="0" err="1">
                <a:hlinkClick r:id="rId5"/>
              </a:rPr>
              <a:t>www.biology.arizona.edu</a:t>
            </a:r>
            <a:r>
              <a:rPr lang="en-US" sz="1000" dirty="0">
                <a:hlinkClick r:id="rId5"/>
              </a:rPr>
              <a:t>/biochemistry/</a:t>
            </a:r>
            <a:r>
              <a:rPr lang="en-US" sz="1000" dirty="0" err="1">
                <a:hlinkClick r:id="rId5"/>
              </a:rPr>
              <a:t>problem_sets</a:t>
            </a:r>
            <a:r>
              <a:rPr lang="en-US" sz="1000" dirty="0">
                <a:hlinkClick r:id="rId5"/>
              </a:rPr>
              <a:t>/photosynthesis_1/graphics/</a:t>
            </a:r>
            <a:r>
              <a:rPr lang="en-US" sz="1000" dirty="0" err="1">
                <a:hlinkClick r:id="rId5"/>
              </a:rPr>
              <a:t>chloroplast.GIF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68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0" y="1262732"/>
            <a:ext cx="34670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/>
              <a:t>Cell wall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an </a:t>
            </a:r>
            <a:r>
              <a:rPr lang="en-US" sz="2000" u="sng" dirty="0"/>
              <a:t>extracellular component </a:t>
            </a:r>
            <a:r>
              <a:rPr lang="en-US" sz="2000" dirty="0" smtClean="0"/>
              <a:t>not an organelle.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u="sng" dirty="0" smtClean="0"/>
              <a:t>secreted </a:t>
            </a:r>
            <a:r>
              <a:rPr lang="en-US" sz="2000" u="sng" dirty="0"/>
              <a:t>by </a:t>
            </a:r>
            <a:r>
              <a:rPr lang="en-US" sz="2000" b="1" u="sng" dirty="0" smtClean="0"/>
              <a:t>all plant </a:t>
            </a:r>
            <a:r>
              <a:rPr lang="en-US" sz="2000" b="1" u="sng" dirty="0"/>
              <a:t>cells </a:t>
            </a:r>
            <a:r>
              <a:rPr lang="en-US" sz="2000" dirty="0"/>
              <a:t>(fungi and some </a:t>
            </a:r>
            <a:r>
              <a:rPr lang="en-US" sz="2000" dirty="0" err="1"/>
              <a:t>protists</a:t>
            </a:r>
            <a:r>
              <a:rPr lang="en-US" sz="2000" dirty="0"/>
              <a:t> also secrete cell walls</a:t>
            </a:r>
            <a:r>
              <a:rPr lang="en-US" sz="2000" dirty="0" smtClean="0"/>
              <a:t>).</a:t>
            </a:r>
          </a:p>
        </p:txBody>
      </p:sp>
      <p:sp>
        <p:nvSpPr>
          <p:cNvPr id="3" name="TextBox 2"/>
          <p:cNvSpPr txBox="1"/>
          <p:nvPr/>
        </p:nvSpPr>
        <p:spPr>
          <a:xfrm rot="1340780">
            <a:off x="7162800" y="917116"/>
            <a:ext cx="1892615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PLANTS ONLY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552" y="918043"/>
            <a:ext cx="5471848" cy="37684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0000" y="6611779"/>
            <a:ext cx="533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www.oncoursesystems.com</a:t>
            </a:r>
            <a:r>
              <a:rPr lang="en-US" sz="1000" dirty="0">
                <a:hlinkClick r:id="rId3"/>
              </a:rPr>
              <a:t>/images/user/9341/10845583/01-03_PlantCell(L-Large).jpg</a:t>
            </a:r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224038" y="4686479"/>
            <a:ext cx="86959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Plant cell walls consist mainly of cellulose which is: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Permeable - does not affect transport in and out of the cell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Strong – gives support to the cell and prevent the plasma membrane bursting when under pressure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Hard to digest –resistant to being broken down, therefore lasts along time without the need for replacement/maintenance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Drawing of the ultrastructure of eukaryotic cells based on electron micrographs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999" r="22174"/>
          <a:stretch>
            <a:fillRect/>
          </a:stretch>
        </p:blipFill>
        <p:spPr>
          <a:xfrm>
            <a:off x="0" y="2762250"/>
            <a:ext cx="3425780" cy="40957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6214" y="823258"/>
            <a:ext cx="85515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Key Features:</a:t>
            </a:r>
          </a:p>
          <a:p>
            <a:endParaRPr lang="en-US" dirty="0"/>
          </a:p>
          <a:p>
            <a:r>
              <a:rPr lang="en-US" sz="1400" dirty="0"/>
              <a:t>Nucleus – shown as double membrane structure with pores</a:t>
            </a:r>
          </a:p>
          <a:p>
            <a:r>
              <a:rPr lang="en-US" sz="1400" dirty="0"/>
              <a:t>Mitochondria – double membrane with inner one folded into cristae ; no larger than half the nucleus in size</a:t>
            </a:r>
          </a:p>
          <a:p>
            <a:r>
              <a:rPr lang="en-US" sz="1400" dirty="0"/>
              <a:t>Golgi apparatus – shown as a series of enclosed sacs (cisternae) with vesicles leading to and from</a:t>
            </a:r>
          </a:p>
          <a:p>
            <a:r>
              <a:rPr lang="en-US" sz="1400" dirty="0"/>
              <a:t>Endoplasmic reticulum – interconnected membranes shown as bare (smooth ER) and studded (rough ER)</a:t>
            </a:r>
          </a:p>
          <a:p>
            <a:r>
              <a:rPr lang="en-US" sz="1400" dirty="0"/>
              <a:t>Ribosomes – labelled as 80S</a:t>
            </a:r>
          </a:p>
          <a:p>
            <a:r>
              <a:rPr lang="en-US" sz="1400" dirty="0"/>
              <a:t>Cytosol – internal fluid labelled as cytosol (‘cytoplasm' is all internal contents minus the nucleus)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994" y="2762250"/>
            <a:ext cx="4919730" cy="4095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Drawing </a:t>
            </a:r>
            <a:r>
              <a:rPr lang="en-US" sz="1800" dirty="0">
                <a:latin typeface="Arial" charset="0"/>
                <a:cs typeface="Arial" charset="0"/>
              </a:rPr>
              <a:t>of the ultrastructure of eukaryotic cells based on electron micrographs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6214" y="823258"/>
            <a:ext cx="85515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Key Features:</a:t>
            </a:r>
            <a:endParaRPr lang="en-US" dirty="0"/>
          </a:p>
          <a:p>
            <a:r>
              <a:rPr lang="en-US" i="1" dirty="0"/>
              <a:t>Vacuole</a:t>
            </a:r>
            <a:r>
              <a:rPr lang="en-US" dirty="0"/>
              <a:t> – large and occupying majority of central space (surrounded by tonoplast)</a:t>
            </a:r>
          </a:p>
          <a:p>
            <a:r>
              <a:rPr lang="en-US" i="1" dirty="0"/>
              <a:t>Chloroplasts</a:t>
            </a:r>
            <a:r>
              <a:rPr lang="en-US" dirty="0"/>
              <a:t> – double membrane with internal stacks of membrane discs (only present in photosynthetic tissue)</a:t>
            </a:r>
          </a:p>
          <a:p>
            <a:r>
              <a:rPr lang="en-US" i="1" dirty="0"/>
              <a:t>Cell wall </a:t>
            </a:r>
            <a:r>
              <a:rPr lang="en-US" dirty="0"/>
              <a:t>– labelled as being composed of cellulose ; thicker than cell membrane</a:t>
            </a:r>
          </a:p>
          <a:p>
            <a:r>
              <a:rPr lang="en-US" i="1" dirty="0"/>
              <a:t>Shape</a:t>
            </a:r>
            <a:r>
              <a:rPr lang="en-US" dirty="0"/>
              <a:t> – brick-like shape with rounded corners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428" t="15119" r="17903" b="13824"/>
          <a:stretch>
            <a:fillRect/>
          </a:stretch>
        </p:blipFill>
        <p:spPr>
          <a:xfrm>
            <a:off x="206062" y="3696237"/>
            <a:ext cx="3192708" cy="22151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988" y="2717442"/>
            <a:ext cx="5614961" cy="4018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804928"/>
            <a:ext cx="7264399" cy="60657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4143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‘’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33" y="474702"/>
            <a:ext cx="1935867" cy="45243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Draw a single palisade mesophyll cell from the image below. You should be able to label the following structures: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cell wall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plasma </a:t>
            </a:r>
            <a:r>
              <a:rPr lang="en-US" dirty="0" smtClean="0"/>
              <a:t>membrane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hloroplasts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v</a:t>
            </a:r>
            <a:r>
              <a:rPr lang="en-US" dirty="0" smtClean="0"/>
              <a:t>acuole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ucleus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ytoplasm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mitochondria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http://www.lifesci.sussex.ac.uk/home/</a:t>
            </a:r>
            <a:r>
              <a:rPr lang="en-US" sz="1000" dirty="0" err="1">
                <a:hlinkClick r:id="rId3"/>
              </a:rPr>
              <a:t>Julian_Thorpe</a:t>
            </a:r>
            <a:r>
              <a:rPr lang="en-US" sz="1000" dirty="0">
                <a:hlinkClick r:id="rId3"/>
              </a:rPr>
              <a:t>/TEM19.htm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3465"/>
            <a:ext cx="9144000" cy="7700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138" y="1151208"/>
            <a:ext cx="4166316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A micrograph is a photo or digital image taken through a microscope to show a magnified image of a specimen</a:t>
            </a:r>
          </a:p>
          <a:p>
            <a:endParaRPr lang="en-US" dirty="0"/>
          </a:p>
          <a:p>
            <a:r>
              <a:rPr lang="en-US" dirty="0"/>
              <a:t>While organelles have identifying structures, specific shapes may vary depending on the location of cross-sections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929" y="3834845"/>
            <a:ext cx="860308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Attempts can be made to deduce cell function based on the relative abundance of various organelles:</a:t>
            </a:r>
          </a:p>
          <a:p>
            <a:endParaRPr lang="en-US" dirty="0"/>
          </a:p>
          <a:p>
            <a:r>
              <a:rPr lang="en-US" dirty="0"/>
              <a:t>Mitochondria – Cells with many mitochondria typically undertake energy-consuming processes (e.g. neurons, muscle cells)</a:t>
            </a:r>
          </a:p>
          <a:p>
            <a:r>
              <a:rPr lang="en-US" dirty="0"/>
              <a:t>ER – Cells with extensive ER networks undertake secretory activities (e.g. plasma cells, exocrine gland cells)</a:t>
            </a:r>
          </a:p>
          <a:p>
            <a:r>
              <a:rPr lang="en-US" dirty="0"/>
              <a:t>Lysosomes – Cells rich in lysosomes tend to undertake digestive processes (e.g. phagocytes)</a:t>
            </a:r>
          </a:p>
          <a:p>
            <a:r>
              <a:rPr lang="en-US" dirty="0"/>
              <a:t>Chloroplasts – Cells with chloroplasts undergo photosynthesis (e.g. plant leaf tissue but not root tissue)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‘’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075" y="693738"/>
            <a:ext cx="8959850" cy="589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" y="6481199"/>
            <a:ext cx="1625600" cy="389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 electron micrograph of a mouse liver c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71500"/>
            <a:ext cx="8305800" cy="62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Interpretation 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identify? Think about the role of the organelles that occur most common and deduce the function of the cell.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 electron micrograph of a mouse liver c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71500"/>
            <a:ext cx="8305800" cy="62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Interpretation 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identify? Think about the role of the organelles that occur most common and deduce the function of the cell.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3188" y="3708400"/>
            <a:ext cx="5067300" cy="31085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Evidence &amp; conclusions: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Nucleus present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No cell wall – this is an animal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cell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err="1" smtClean="0">
                <a:solidFill>
                  <a:schemeClr val="accent6">
                    <a:lumMod val="75000"/>
                  </a:schemeClr>
                </a:solidFill>
              </a:rPr>
              <a:t>rER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 is present and dominates the cell – lots of protein product is made for secretion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Lots of mitochondria – the synthesis of protein requires </a:t>
            </a:r>
            <a:r>
              <a:rPr lang="en-US" sz="1400" dirty="0" err="1" smtClean="0">
                <a:solidFill>
                  <a:schemeClr val="accent6">
                    <a:lumMod val="75000"/>
                  </a:schemeClr>
                </a:solidFill>
              </a:rPr>
              <a:t>enegy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 – this a metabolically active cell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Lots of secretory granules/vesicles near the inside border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Likely to be a cell that specializes in secreting a protein product, possibly a hormone or enzyme</a:t>
            </a:r>
          </a:p>
          <a:p>
            <a:pPr marL="285750" indent="-285750">
              <a:buFont typeface="Arial" charset="0"/>
              <a:buChar char="•"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rgbClr val="008000"/>
                </a:solidFill>
              </a:rPr>
              <a:t>Is in fact: a mammalian exocrine secretory cell from the pancreas</a:t>
            </a:r>
          </a:p>
          <a:p>
            <a:endParaRPr lang="en-US" sz="14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Interpretation </a:t>
            </a:r>
            <a:r>
              <a:rPr lang="en-US" sz="1800" dirty="0">
                <a:latin typeface="Arial" charset="0"/>
                <a:cs typeface="Arial" charset="0"/>
              </a:rPr>
              <a:t>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 in the top most layer of cells? Think about the role of the organelles that occur most common and deduce the function of the cell.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40000" y="6620014"/>
            <a:ext cx="660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bcrc.bio.umass.edu</a:t>
            </a:r>
            <a:r>
              <a:rPr lang="en-US" sz="1000" dirty="0">
                <a:hlinkClick r:id="rId3"/>
              </a:rPr>
              <a:t>/histology/files/images/Pseudostratified%20Columnar%20Ciliated%20Epithelium1.jpg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Interpretation </a:t>
            </a:r>
            <a:r>
              <a:rPr lang="en-US" sz="1800" dirty="0">
                <a:latin typeface="Arial" charset="0"/>
                <a:cs typeface="Arial" charset="0"/>
              </a:rPr>
              <a:t>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 in the top most layer of cells? Think about the role of the organelles that occur most common and deduce the function of the cell.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40000" y="6620014"/>
            <a:ext cx="660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bcrc.bio.umass.edu</a:t>
            </a:r>
            <a:r>
              <a:rPr lang="en-US" sz="1000" dirty="0">
                <a:hlinkClick r:id="rId3"/>
              </a:rPr>
              <a:t>/histology/files/images/Pseudostratified%20Columnar%20Ciliated%20Epithelium1.jpg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913188" y="4127500"/>
            <a:ext cx="5067300" cy="26776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Evidence &amp; conclusions: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Nucleus present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No cell wall – this is an animal cell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Cells closely packed – does not allow infiltration of substances from the lumen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Has a cilia dominated ‘brush border’ adjacent to a lumen – cilia are moving fluids in the lumen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Likely to be a protective layer of cells that actively sweep fluids away from the surface</a:t>
            </a:r>
          </a:p>
          <a:p>
            <a:pPr marL="285750" indent="-285750">
              <a:buFont typeface="Arial" charset="0"/>
              <a:buChar char="•"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rgbClr val="008000"/>
                </a:solidFill>
              </a:rPr>
              <a:t>Is in fact: ciliated epithelial cell from a mammalian lung</a:t>
            </a:r>
          </a:p>
          <a:p>
            <a:endParaRPr lang="en-US" sz="14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35000"/>
            <a:ext cx="6235700" cy="623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Interpretation 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identify? Think about the role of the organelles that occur most common and deduce the function of the cell.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www.vcbio.science.ru.nl</a:t>
            </a:r>
            <a:r>
              <a:rPr lang="en-US" sz="1000" dirty="0">
                <a:hlinkClick r:id="rId3"/>
              </a:rPr>
              <a:t>/images/tem-plant-</a:t>
            </a:r>
            <a:r>
              <a:rPr lang="en-US" sz="1000" dirty="0" err="1">
                <a:hlinkClick r:id="rId3"/>
              </a:rPr>
              <a:t>cell.jpg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91645"/>
            <a:ext cx="6235700" cy="623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2"/>
            <a:ext cx="9144000" cy="630238"/>
          </a:xfrm>
        </p:spPr>
        <p:txBody>
          <a:bodyPr>
            <a:noAutofit/>
          </a:bodyPr>
          <a:lstStyle/>
          <a:p>
            <a:pPr fontAlgn="b"/>
            <a:r>
              <a:rPr lang="en-US" sz="1800" dirty="0" smtClean="0">
                <a:latin typeface="Arial" charset="0"/>
                <a:cs typeface="Arial" charset="0"/>
              </a:rPr>
              <a:t>Interpretation </a:t>
            </a:r>
            <a:r>
              <a:rPr lang="en-US" sz="1800" dirty="0">
                <a:latin typeface="Arial" charset="0"/>
                <a:cs typeface="Arial" charset="0"/>
              </a:rPr>
              <a:t>of electron micrographs to identify organelles and deduce the function of specialized cells</a:t>
            </a:r>
            <a:r>
              <a:rPr lang="en-US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793929"/>
            <a:ext cx="43307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What organelles can you identify? Think about the role of the organelles that occur most common and deduce the function of the cell.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http://</a:t>
            </a:r>
            <a:r>
              <a:rPr lang="en-US" sz="1000" dirty="0" err="1">
                <a:hlinkClick r:id="rId3"/>
              </a:rPr>
              <a:t>www.vcbio.science.ru.nl</a:t>
            </a:r>
            <a:r>
              <a:rPr lang="en-US" sz="1000" dirty="0">
                <a:hlinkClick r:id="rId3"/>
              </a:rPr>
              <a:t>/images/tem-plant-</a:t>
            </a:r>
            <a:r>
              <a:rPr lang="en-US" sz="1000" dirty="0" err="1">
                <a:hlinkClick r:id="rId3"/>
              </a:rPr>
              <a:t>cell.jpg</a:t>
            </a:r>
            <a:endParaRPr 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3913188" y="4014212"/>
            <a:ext cx="5067300" cy="246221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Evidence &amp; conclusions: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Cell wall present – must be a plant cell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No chloroplasts – must be found inside the stem or in the roots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Vacuoles relatively small – the cell does not have a storage, transport or support function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Nucleus relatively large / cell size small – likely to be a new cell recently undergone mitosis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Possibly recently divided cell tissue from a plant root</a:t>
            </a:r>
          </a:p>
          <a:p>
            <a:pPr marL="285750" indent="-285750">
              <a:buFont typeface="Arial" charset="0"/>
              <a:buChar char="•"/>
            </a:pP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 smtClean="0">
                <a:solidFill>
                  <a:srgbClr val="008000"/>
                </a:solidFill>
              </a:rPr>
              <a:t>Is in fact: a plant cell found at the root-tip</a:t>
            </a:r>
          </a:p>
          <a:p>
            <a:endParaRPr lang="en-US" sz="14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B DP Student No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IB DP Student Notes.potx</Template>
  <TotalTime>140</TotalTime>
  <Words>2867</Words>
  <Application>Microsoft Office PowerPoint</Application>
  <PresentationFormat>On-screen Show (4:3)</PresentationFormat>
  <Paragraphs>339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Chalkboard</vt:lpstr>
      <vt:lpstr>Courier New</vt:lpstr>
      <vt:lpstr>IB DP Student Notes</vt:lpstr>
      <vt:lpstr>Office Theme</vt:lpstr>
      <vt:lpstr>Cell structure</vt:lpstr>
      <vt:lpstr> Ultrastructure of cells</vt:lpstr>
      <vt:lpstr>Understandings, Applications and Skills</vt:lpstr>
      <vt:lpstr> Electron microscopes have a much higher resolution than light microscopes.</vt:lpstr>
      <vt:lpstr> Electron microscopes have a much higher resolution than light microscopes.</vt:lpstr>
      <vt:lpstr> Electron microscopes have a much higher resolution than light microscopes.</vt:lpstr>
      <vt:lpstr> Prokaryotes have a simple cell structure without compartmentalization.</vt:lpstr>
      <vt:lpstr> Prokaryotes have a simple cell structure without compartmentalization.</vt:lpstr>
      <vt:lpstr>1.2.U1 Prokaryotes have a simple cell structure without compartmentalization.</vt:lpstr>
      <vt:lpstr>Prokaryotes have a simple cell structure without compartmentalization.</vt:lpstr>
      <vt:lpstr> Prokaryotes have a simple cell structure without compartmentalization.</vt:lpstr>
      <vt:lpstr>PowerPoint Presentation</vt:lpstr>
      <vt:lpstr> Drawing of the ultrastructure of prokaryotic cells based on electron micrographs.</vt:lpstr>
      <vt:lpstr> Drawing of the ultrastructure of prokaryotic cells based on electron micrographs.</vt:lpstr>
      <vt:lpstr>PowerPoint Presentation</vt:lpstr>
      <vt:lpstr>Drawing of the ultrastructure of prokaryotic cells based on electron micrographs.</vt:lpstr>
      <vt:lpstr>PowerPoint Presentation</vt:lpstr>
      <vt:lpstr>PowerPoint Presentation</vt:lpstr>
      <vt:lpstr>PowerPoint Presentation</vt:lpstr>
      <vt:lpstr> Eukaryotes have a compartmentalized cell structure.</vt:lpstr>
      <vt:lpstr>PowerPoint Presentation</vt:lpstr>
      <vt:lpstr>PowerPoint Presentation</vt:lpstr>
      <vt:lpstr> Structure and function of organelles within exocrine gland cells of the pancreas and within palisade mesophyll cells of the leaf.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 Drawing of the ultrastructure of eukaryotic cells based on electron micrographs.</vt:lpstr>
      <vt:lpstr>Drawing of the ultrastructure of eukaryotic cells based on electron micrographs.</vt:lpstr>
      <vt:lpstr>‘’</vt:lpstr>
      <vt:lpstr>PowerPoint Presentation</vt:lpstr>
      <vt:lpstr>‘’</vt:lpstr>
      <vt:lpstr> Interpretation of electron micrographs to identify organelles and deduce the function of specialized cells.</vt:lpstr>
      <vt:lpstr> Interpretation of electron micrographs to identify organelles and deduce the function of specialized cells.</vt:lpstr>
      <vt:lpstr>Interpretation of electron micrographs to identify organelles and deduce the function of specialized cells.</vt:lpstr>
      <vt:lpstr>Interpretation of electron micrographs to identify organelles and deduce the function of specialized cells.</vt:lpstr>
      <vt:lpstr> Interpretation of electron micrographs to identify organelles and deduce the function of specialized cells.</vt:lpstr>
      <vt:lpstr>Interpretation of electron micrographs to identify organelles and deduce the function of specialized cells.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Paine</dc:creator>
  <cp:lastModifiedBy>user</cp:lastModifiedBy>
  <cp:revision>254</cp:revision>
  <dcterms:created xsi:type="dcterms:W3CDTF">1900-01-01T00:00:00Z</dcterms:created>
  <dcterms:modified xsi:type="dcterms:W3CDTF">2024-09-20T20:21:54Z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CEFBEDF71FD3F5D6B68572660AD4B126_33</vt:lpwstr>
  </property>
  <property fmtid="{D5CDD505-2E9C-101B-9397-08002B2CF9AE}" pid="3" name="KSOProductBuildVer">
    <vt:lpwstr>3081-11.33.81</vt:lpwstr>
  </property>
</Properties>
</file>